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5"/>
  </p:notesMasterIdLst>
  <p:sldIdLst>
    <p:sldId id="256" r:id="rId3"/>
    <p:sldId id="263" r:id="rId4"/>
    <p:sldId id="264" r:id="rId5"/>
    <p:sldId id="265" r:id="rId6"/>
    <p:sldId id="266" r:id="rId7"/>
    <p:sldId id="267" r:id="rId8"/>
    <p:sldId id="269" r:id="rId9"/>
    <p:sldId id="270" r:id="rId10"/>
    <p:sldId id="268" r:id="rId11"/>
    <p:sldId id="271" r:id="rId12"/>
    <p:sldId id="272" r:id="rId13"/>
    <p:sldId id="273" r:id="rId14"/>
    <p:sldId id="274" r:id="rId15"/>
    <p:sldId id="261" r:id="rId16"/>
    <p:sldId id="262" r:id="rId17"/>
    <p:sldId id="276" r:id="rId18"/>
    <p:sldId id="277" r:id="rId19"/>
    <p:sldId id="278" r:id="rId20"/>
    <p:sldId id="279" r:id="rId21"/>
    <p:sldId id="280" r:id="rId22"/>
    <p:sldId id="281" r:id="rId23"/>
    <p:sldId id="2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31"/>
    <p:restoredTop sz="94577"/>
  </p:normalViewPr>
  <p:slideViewPr>
    <p:cSldViewPr snapToGrid="0">
      <p:cViewPr varScale="1">
        <p:scale>
          <a:sx n="116" d="100"/>
          <a:sy n="116" d="100"/>
        </p:scale>
        <p:origin x="56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DCE3B-CF40-6A4D-A12B-1DB10262A5C2}" type="datetimeFigureOut">
              <a:rPr lang="en-US" smtClean="0"/>
              <a:t>7/31/25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E4E791-A126-EE47-A917-39D2B843E869}" type="slidenum">
              <a:rPr lang="en-US" smtClean="0"/>
              <a:t>‹#›</a:t>
            </a:fld>
            <a:endParaRPr lang="en-US"/>
          </a:p>
        </p:txBody>
      </p:sp>
    </p:spTree>
    <p:extLst>
      <p:ext uri="{BB962C8B-B14F-4D97-AF65-F5344CB8AC3E}">
        <p14:creationId xmlns:p14="http://schemas.microsoft.com/office/powerpoint/2010/main" val="686518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E4E791-A126-EE47-A917-39D2B843E869}" type="slidenum">
              <a:rPr lang="en-US" smtClean="0"/>
              <a:t>2</a:t>
            </a:fld>
            <a:endParaRPr lang="en-US"/>
          </a:p>
        </p:txBody>
      </p:sp>
    </p:spTree>
    <p:extLst>
      <p:ext uri="{BB962C8B-B14F-4D97-AF65-F5344CB8AC3E}">
        <p14:creationId xmlns:p14="http://schemas.microsoft.com/office/powerpoint/2010/main" val="3799247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ABC5-C4BC-89E3-C52C-67CCEB08CB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58A5BB-2E3A-B163-E38C-035EA62350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721A91-CF36-9350-7583-9A6D09387CC5}"/>
              </a:ext>
            </a:extLst>
          </p:cNvPr>
          <p:cNvSpPr>
            <a:spLocks noGrp="1"/>
          </p:cNvSpPr>
          <p:nvPr>
            <p:ph type="dt" sz="half" idx="10"/>
          </p:nvPr>
        </p:nvSpPr>
        <p:spPr/>
        <p:txBody>
          <a:bodyPr/>
          <a:lstStyle/>
          <a:p>
            <a:fld id="{DECDF1B7-F736-994E-8871-601BB73E410F}" type="datetimeFigureOut">
              <a:rPr lang="en-US" smtClean="0"/>
              <a:t>7/31/25</a:t>
            </a:fld>
            <a:endParaRPr lang="en-US"/>
          </a:p>
        </p:txBody>
      </p:sp>
      <p:sp>
        <p:nvSpPr>
          <p:cNvPr id="5" name="Footer Placeholder 4">
            <a:extLst>
              <a:ext uri="{FF2B5EF4-FFF2-40B4-BE49-F238E27FC236}">
                <a16:creationId xmlns:a16="http://schemas.microsoft.com/office/drawing/2014/main" id="{AD97E3AA-EBF4-4899-A6DB-D5EC599EEE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180B4-6CCE-E719-AF5F-F29A6FFFB996}"/>
              </a:ext>
            </a:extLst>
          </p:cNvPr>
          <p:cNvSpPr>
            <a:spLocks noGrp="1"/>
          </p:cNvSpPr>
          <p:nvPr>
            <p:ph type="sldNum" sz="quarter" idx="12"/>
          </p:nvPr>
        </p:nvSpPr>
        <p:spPr/>
        <p:txBody>
          <a:bodyPr/>
          <a:lstStyle/>
          <a:p>
            <a:fld id="{D0509BCE-8E7C-804A-BBF9-8B7F52FB5486}" type="slidenum">
              <a:rPr lang="en-US" smtClean="0"/>
              <a:t>‹#›</a:t>
            </a:fld>
            <a:endParaRPr lang="en-US"/>
          </a:p>
        </p:txBody>
      </p:sp>
    </p:spTree>
    <p:extLst>
      <p:ext uri="{BB962C8B-B14F-4D97-AF65-F5344CB8AC3E}">
        <p14:creationId xmlns:p14="http://schemas.microsoft.com/office/powerpoint/2010/main" val="2424389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6C587-7207-1DAB-3FEE-D272DA434A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9B3F22-FF6B-F8B8-12EE-870411E033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A837E6-2F48-1291-708F-5D9E212DA419}"/>
              </a:ext>
            </a:extLst>
          </p:cNvPr>
          <p:cNvSpPr>
            <a:spLocks noGrp="1"/>
          </p:cNvSpPr>
          <p:nvPr>
            <p:ph type="dt" sz="half" idx="10"/>
          </p:nvPr>
        </p:nvSpPr>
        <p:spPr/>
        <p:txBody>
          <a:bodyPr/>
          <a:lstStyle/>
          <a:p>
            <a:fld id="{DECDF1B7-F736-994E-8871-601BB73E410F}" type="datetimeFigureOut">
              <a:rPr lang="en-US" smtClean="0"/>
              <a:t>7/31/25</a:t>
            </a:fld>
            <a:endParaRPr lang="en-US"/>
          </a:p>
        </p:txBody>
      </p:sp>
      <p:sp>
        <p:nvSpPr>
          <p:cNvPr id="5" name="Footer Placeholder 4">
            <a:extLst>
              <a:ext uri="{FF2B5EF4-FFF2-40B4-BE49-F238E27FC236}">
                <a16:creationId xmlns:a16="http://schemas.microsoft.com/office/drawing/2014/main" id="{AB15B0AF-8170-0482-3E97-482013788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02D4B-0E57-7EB7-0EE5-E4BD93FFDE5F}"/>
              </a:ext>
            </a:extLst>
          </p:cNvPr>
          <p:cNvSpPr>
            <a:spLocks noGrp="1"/>
          </p:cNvSpPr>
          <p:nvPr>
            <p:ph type="sldNum" sz="quarter" idx="12"/>
          </p:nvPr>
        </p:nvSpPr>
        <p:spPr/>
        <p:txBody>
          <a:bodyPr/>
          <a:lstStyle/>
          <a:p>
            <a:fld id="{D0509BCE-8E7C-804A-BBF9-8B7F52FB5486}" type="slidenum">
              <a:rPr lang="en-US" smtClean="0"/>
              <a:t>‹#›</a:t>
            </a:fld>
            <a:endParaRPr lang="en-US"/>
          </a:p>
        </p:txBody>
      </p:sp>
    </p:spTree>
    <p:extLst>
      <p:ext uri="{BB962C8B-B14F-4D97-AF65-F5344CB8AC3E}">
        <p14:creationId xmlns:p14="http://schemas.microsoft.com/office/powerpoint/2010/main" val="660921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6D7E4D-DE0B-6FF3-A823-55E8A30293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08B8C6-BCFF-8C11-3F51-03C8AF6657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4188E-862B-7154-EDE7-7F8A4CC821FD}"/>
              </a:ext>
            </a:extLst>
          </p:cNvPr>
          <p:cNvSpPr>
            <a:spLocks noGrp="1"/>
          </p:cNvSpPr>
          <p:nvPr>
            <p:ph type="dt" sz="half" idx="10"/>
          </p:nvPr>
        </p:nvSpPr>
        <p:spPr/>
        <p:txBody>
          <a:bodyPr/>
          <a:lstStyle/>
          <a:p>
            <a:fld id="{DECDF1B7-F736-994E-8871-601BB73E410F}" type="datetimeFigureOut">
              <a:rPr lang="en-US" smtClean="0"/>
              <a:t>7/31/25</a:t>
            </a:fld>
            <a:endParaRPr lang="en-US"/>
          </a:p>
        </p:txBody>
      </p:sp>
      <p:sp>
        <p:nvSpPr>
          <p:cNvPr id="5" name="Footer Placeholder 4">
            <a:extLst>
              <a:ext uri="{FF2B5EF4-FFF2-40B4-BE49-F238E27FC236}">
                <a16:creationId xmlns:a16="http://schemas.microsoft.com/office/drawing/2014/main" id="{E949776B-F6D2-48DF-D116-598F0F09C6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1BD594-B033-A290-571E-0E5F144A4709}"/>
              </a:ext>
            </a:extLst>
          </p:cNvPr>
          <p:cNvSpPr>
            <a:spLocks noGrp="1"/>
          </p:cNvSpPr>
          <p:nvPr>
            <p:ph type="sldNum" sz="quarter" idx="12"/>
          </p:nvPr>
        </p:nvSpPr>
        <p:spPr/>
        <p:txBody>
          <a:bodyPr/>
          <a:lstStyle/>
          <a:p>
            <a:fld id="{D0509BCE-8E7C-804A-BBF9-8B7F52FB5486}" type="slidenum">
              <a:rPr lang="en-US" smtClean="0"/>
              <a:t>‹#›</a:t>
            </a:fld>
            <a:endParaRPr lang="en-US"/>
          </a:p>
        </p:txBody>
      </p:sp>
    </p:spTree>
    <p:extLst>
      <p:ext uri="{BB962C8B-B14F-4D97-AF65-F5344CB8AC3E}">
        <p14:creationId xmlns:p14="http://schemas.microsoft.com/office/powerpoint/2010/main" val="4025640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4400" b="0" i="0">
                <a:solidFill>
                  <a:schemeClr val="bg1"/>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28051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37443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948284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22726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855344"/>
          </a:xfrm>
          <a:custGeom>
            <a:avLst/>
            <a:gdLst/>
            <a:ahLst/>
            <a:cxnLst/>
            <a:rect l="l" t="t" r="r" b="b"/>
            <a:pathLst>
              <a:path w="12192000" h="855344">
                <a:moveTo>
                  <a:pt x="12192000" y="0"/>
                </a:moveTo>
                <a:lnTo>
                  <a:pt x="0" y="0"/>
                </a:lnTo>
                <a:lnTo>
                  <a:pt x="0" y="854963"/>
                </a:lnTo>
                <a:lnTo>
                  <a:pt x="12192000" y="854963"/>
                </a:lnTo>
                <a:lnTo>
                  <a:pt x="12192000" y="0"/>
                </a:lnTo>
                <a:close/>
              </a:path>
            </a:pathLst>
          </a:custGeom>
          <a:solidFill>
            <a:srgbClr val="853B41"/>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8990076" y="0"/>
            <a:ext cx="3201923" cy="6857996"/>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35538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7E428-40A6-4613-0DB6-831463A77A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A35A06-6223-23E4-2087-D3B457D2D9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B03B3-BEFA-05B6-07A7-8B3E5C4385E7}"/>
              </a:ext>
            </a:extLst>
          </p:cNvPr>
          <p:cNvSpPr>
            <a:spLocks noGrp="1"/>
          </p:cNvSpPr>
          <p:nvPr>
            <p:ph type="dt" sz="half" idx="10"/>
          </p:nvPr>
        </p:nvSpPr>
        <p:spPr/>
        <p:txBody>
          <a:bodyPr/>
          <a:lstStyle/>
          <a:p>
            <a:fld id="{DECDF1B7-F736-994E-8871-601BB73E410F}" type="datetimeFigureOut">
              <a:rPr lang="en-US" smtClean="0"/>
              <a:t>7/31/25</a:t>
            </a:fld>
            <a:endParaRPr lang="en-US"/>
          </a:p>
        </p:txBody>
      </p:sp>
      <p:sp>
        <p:nvSpPr>
          <p:cNvPr id="5" name="Footer Placeholder 4">
            <a:extLst>
              <a:ext uri="{FF2B5EF4-FFF2-40B4-BE49-F238E27FC236}">
                <a16:creationId xmlns:a16="http://schemas.microsoft.com/office/drawing/2014/main" id="{1C831E4E-6724-6594-98E6-A340B9978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A1766-8EA9-5810-2CBC-E5F90FD717D0}"/>
              </a:ext>
            </a:extLst>
          </p:cNvPr>
          <p:cNvSpPr>
            <a:spLocks noGrp="1"/>
          </p:cNvSpPr>
          <p:nvPr>
            <p:ph type="sldNum" sz="quarter" idx="12"/>
          </p:nvPr>
        </p:nvSpPr>
        <p:spPr/>
        <p:txBody>
          <a:bodyPr/>
          <a:lstStyle/>
          <a:p>
            <a:fld id="{D0509BCE-8E7C-804A-BBF9-8B7F52FB5486}" type="slidenum">
              <a:rPr lang="en-US" smtClean="0"/>
              <a:t>‹#›</a:t>
            </a:fld>
            <a:endParaRPr lang="en-US"/>
          </a:p>
        </p:txBody>
      </p:sp>
    </p:spTree>
    <p:extLst>
      <p:ext uri="{BB962C8B-B14F-4D97-AF65-F5344CB8AC3E}">
        <p14:creationId xmlns:p14="http://schemas.microsoft.com/office/powerpoint/2010/main" val="2400649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44AEA-121D-C50A-8119-5BDBCC4807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011523-83BB-223A-AB00-4937485B25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32817E-B304-C5A2-A151-3FFE68E40588}"/>
              </a:ext>
            </a:extLst>
          </p:cNvPr>
          <p:cNvSpPr>
            <a:spLocks noGrp="1"/>
          </p:cNvSpPr>
          <p:nvPr>
            <p:ph type="dt" sz="half" idx="10"/>
          </p:nvPr>
        </p:nvSpPr>
        <p:spPr/>
        <p:txBody>
          <a:bodyPr/>
          <a:lstStyle/>
          <a:p>
            <a:fld id="{DECDF1B7-F736-994E-8871-601BB73E410F}" type="datetimeFigureOut">
              <a:rPr lang="en-US" smtClean="0"/>
              <a:t>7/31/25</a:t>
            </a:fld>
            <a:endParaRPr lang="en-US"/>
          </a:p>
        </p:txBody>
      </p:sp>
      <p:sp>
        <p:nvSpPr>
          <p:cNvPr id="5" name="Footer Placeholder 4">
            <a:extLst>
              <a:ext uri="{FF2B5EF4-FFF2-40B4-BE49-F238E27FC236}">
                <a16:creationId xmlns:a16="http://schemas.microsoft.com/office/drawing/2014/main" id="{67820D4F-3CD5-9485-1004-BD3A909F8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205D3-BDDA-D60B-2728-D71D66B46FB9}"/>
              </a:ext>
            </a:extLst>
          </p:cNvPr>
          <p:cNvSpPr>
            <a:spLocks noGrp="1"/>
          </p:cNvSpPr>
          <p:nvPr>
            <p:ph type="sldNum" sz="quarter" idx="12"/>
          </p:nvPr>
        </p:nvSpPr>
        <p:spPr/>
        <p:txBody>
          <a:bodyPr/>
          <a:lstStyle/>
          <a:p>
            <a:fld id="{D0509BCE-8E7C-804A-BBF9-8B7F52FB5486}" type="slidenum">
              <a:rPr lang="en-US" smtClean="0"/>
              <a:t>‹#›</a:t>
            </a:fld>
            <a:endParaRPr lang="en-US"/>
          </a:p>
        </p:txBody>
      </p:sp>
    </p:spTree>
    <p:extLst>
      <p:ext uri="{BB962C8B-B14F-4D97-AF65-F5344CB8AC3E}">
        <p14:creationId xmlns:p14="http://schemas.microsoft.com/office/powerpoint/2010/main" val="1945150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FDA0F-8AF4-D356-C08F-50AD13C833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F7212A-9F27-780E-F602-5A3AFD2EFD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314263-184D-8932-7EDC-62CBF9842E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466B7A-FE7A-77FD-BD6B-3A914C9F42D2}"/>
              </a:ext>
            </a:extLst>
          </p:cNvPr>
          <p:cNvSpPr>
            <a:spLocks noGrp="1"/>
          </p:cNvSpPr>
          <p:nvPr>
            <p:ph type="dt" sz="half" idx="10"/>
          </p:nvPr>
        </p:nvSpPr>
        <p:spPr/>
        <p:txBody>
          <a:bodyPr/>
          <a:lstStyle/>
          <a:p>
            <a:fld id="{DECDF1B7-F736-994E-8871-601BB73E410F}" type="datetimeFigureOut">
              <a:rPr lang="en-US" smtClean="0"/>
              <a:t>7/31/25</a:t>
            </a:fld>
            <a:endParaRPr lang="en-US"/>
          </a:p>
        </p:txBody>
      </p:sp>
      <p:sp>
        <p:nvSpPr>
          <p:cNvPr id="6" name="Footer Placeholder 5">
            <a:extLst>
              <a:ext uri="{FF2B5EF4-FFF2-40B4-BE49-F238E27FC236}">
                <a16:creationId xmlns:a16="http://schemas.microsoft.com/office/drawing/2014/main" id="{C2744859-39B9-B505-961B-EF7BE447E0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22C700-D3D2-CB09-CAF9-4686E146DC21}"/>
              </a:ext>
            </a:extLst>
          </p:cNvPr>
          <p:cNvSpPr>
            <a:spLocks noGrp="1"/>
          </p:cNvSpPr>
          <p:nvPr>
            <p:ph type="sldNum" sz="quarter" idx="12"/>
          </p:nvPr>
        </p:nvSpPr>
        <p:spPr/>
        <p:txBody>
          <a:bodyPr/>
          <a:lstStyle/>
          <a:p>
            <a:fld id="{D0509BCE-8E7C-804A-BBF9-8B7F52FB5486}" type="slidenum">
              <a:rPr lang="en-US" smtClean="0"/>
              <a:t>‹#›</a:t>
            </a:fld>
            <a:endParaRPr lang="en-US"/>
          </a:p>
        </p:txBody>
      </p:sp>
    </p:spTree>
    <p:extLst>
      <p:ext uri="{BB962C8B-B14F-4D97-AF65-F5344CB8AC3E}">
        <p14:creationId xmlns:p14="http://schemas.microsoft.com/office/powerpoint/2010/main" val="2835267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904E7-8DFB-85AF-BF84-07F221428E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F29489-97FB-35A9-3AA9-273C342B2D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5C9C07-4F79-F169-FEBB-04FD3FBC01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421568-7801-F463-D936-8704C90492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7F25A1-968C-6B44-044B-E9FE065456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550398-91F6-4C6D-E69A-443CF75FD814}"/>
              </a:ext>
            </a:extLst>
          </p:cNvPr>
          <p:cNvSpPr>
            <a:spLocks noGrp="1"/>
          </p:cNvSpPr>
          <p:nvPr>
            <p:ph type="dt" sz="half" idx="10"/>
          </p:nvPr>
        </p:nvSpPr>
        <p:spPr/>
        <p:txBody>
          <a:bodyPr/>
          <a:lstStyle/>
          <a:p>
            <a:fld id="{DECDF1B7-F736-994E-8871-601BB73E410F}" type="datetimeFigureOut">
              <a:rPr lang="en-US" smtClean="0"/>
              <a:t>7/31/25</a:t>
            </a:fld>
            <a:endParaRPr lang="en-US"/>
          </a:p>
        </p:txBody>
      </p:sp>
      <p:sp>
        <p:nvSpPr>
          <p:cNvPr id="8" name="Footer Placeholder 7">
            <a:extLst>
              <a:ext uri="{FF2B5EF4-FFF2-40B4-BE49-F238E27FC236}">
                <a16:creationId xmlns:a16="http://schemas.microsoft.com/office/drawing/2014/main" id="{55D5FDCF-9692-1EDE-964C-299E746470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852F0E-4133-3187-B884-EAF7758CF8C9}"/>
              </a:ext>
            </a:extLst>
          </p:cNvPr>
          <p:cNvSpPr>
            <a:spLocks noGrp="1"/>
          </p:cNvSpPr>
          <p:nvPr>
            <p:ph type="sldNum" sz="quarter" idx="12"/>
          </p:nvPr>
        </p:nvSpPr>
        <p:spPr/>
        <p:txBody>
          <a:bodyPr/>
          <a:lstStyle/>
          <a:p>
            <a:fld id="{D0509BCE-8E7C-804A-BBF9-8B7F52FB5486}" type="slidenum">
              <a:rPr lang="en-US" smtClean="0"/>
              <a:t>‹#›</a:t>
            </a:fld>
            <a:endParaRPr lang="en-US"/>
          </a:p>
        </p:txBody>
      </p:sp>
    </p:spTree>
    <p:extLst>
      <p:ext uri="{BB962C8B-B14F-4D97-AF65-F5344CB8AC3E}">
        <p14:creationId xmlns:p14="http://schemas.microsoft.com/office/powerpoint/2010/main" val="2455106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99B3-793B-6014-B39D-90F198B248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2BADAB-FA37-221B-C596-02166BF0F9E6}"/>
              </a:ext>
            </a:extLst>
          </p:cNvPr>
          <p:cNvSpPr>
            <a:spLocks noGrp="1"/>
          </p:cNvSpPr>
          <p:nvPr>
            <p:ph type="dt" sz="half" idx="10"/>
          </p:nvPr>
        </p:nvSpPr>
        <p:spPr/>
        <p:txBody>
          <a:bodyPr/>
          <a:lstStyle/>
          <a:p>
            <a:fld id="{DECDF1B7-F736-994E-8871-601BB73E410F}" type="datetimeFigureOut">
              <a:rPr lang="en-US" smtClean="0"/>
              <a:t>7/31/25</a:t>
            </a:fld>
            <a:endParaRPr lang="en-US"/>
          </a:p>
        </p:txBody>
      </p:sp>
      <p:sp>
        <p:nvSpPr>
          <p:cNvPr id="4" name="Footer Placeholder 3">
            <a:extLst>
              <a:ext uri="{FF2B5EF4-FFF2-40B4-BE49-F238E27FC236}">
                <a16:creationId xmlns:a16="http://schemas.microsoft.com/office/drawing/2014/main" id="{F6BCFC5A-D285-1771-7F95-A42AC35A91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F90BC7-1D12-CA6E-400A-7E12BB12EFCE}"/>
              </a:ext>
            </a:extLst>
          </p:cNvPr>
          <p:cNvSpPr>
            <a:spLocks noGrp="1"/>
          </p:cNvSpPr>
          <p:nvPr>
            <p:ph type="sldNum" sz="quarter" idx="12"/>
          </p:nvPr>
        </p:nvSpPr>
        <p:spPr/>
        <p:txBody>
          <a:bodyPr/>
          <a:lstStyle/>
          <a:p>
            <a:fld id="{D0509BCE-8E7C-804A-BBF9-8B7F52FB5486}" type="slidenum">
              <a:rPr lang="en-US" smtClean="0"/>
              <a:t>‹#›</a:t>
            </a:fld>
            <a:endParaRPr lang="en-US"/>
          </a:p>
        </p:txBody>
      </p:sp>
    </p:spTree>
    <p:extLst>
      <p:ext uri="{BB962C8B-B14F-4D97-AF65-F5344CB8AC3E}">
        <p14:creationId xmlns:p14="http://schemas.microsoft.com/office/powerpoint/2010/main" val="3134875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860357-4B05-F871-F937-62688CC61824}"/>
              </a:ext>
            </a:extLst>
          </p:cNvPr>
          <p:cNvSpPr>
            <a:spLocks noGrp="1"/>
          </p:cNvSpPr>
          <p:nvPr>
            <p:ph type="dt" sz="half" idx="10"/>
          </p:nvPr>
        </p:nvSpPr>
        <p:spPr/>
        <p:txBody>
          <a:bodyPr/>
          <a:lstStyle/>
          <a:p>
            <a:fld id="{DECDF1B7-F736-994E-8871-601BB73E410F}" type="datetimeFigureOut">
              <a:rPr lang="en-US" smtClean="0"/>
              <a:t>7/31/25</a:t>
            </a:fld>
            <a:endParaRPr lang="en-US"/>
          </a:p>
        </p:txBody>
      </p:sp>
      <p:sp>
        <p:nvSpPr>
          <p:cNvPr id="3" name="Footer Placeholder 2">
            <a:extLst>
              <a:ext uri="{FF2B5EF4-FFF2-40B4-BE49-F238E27FC236}">
                <a16:creationId xmlns:a16="http://schemas.microsoft.com/office/drawing/2014/main" id="{FB0150FB-1448-B54D-16BA-63F7D580D7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AD3D1A-6546-C4D3-17AF-605F5DC81E86}"/>
              </a:ext>
            </a:extLst>
          </p:cNvPr>
          <p:cNvSpPr>
            <a:spLocks noGrp="1"/>
          </p:cNvSpPr>
          <p:nvPr>
            <p:ph type="sldNum" sz="quarter" idx="12"/>
          </p:nvPr>
        </p:nvSpPr>
        <p:spPr/>
        <p:txBody>
          <a:bodyPr/>
          <a:lstStyle/>
          <a:p>
            <a:fld id="{D0509BCE-8E7C-804A-BBF9-8B7F52FB5486}" type="slidenum">
              <a:rPr lang="en-US" smtClean="0"/>
              <a:t>‹#›</a:t>
            </a:fld>
            <a:endParaRPr lang="en-US"/>
          </a:p>
        </p:txBody>
      </p:sp>
    </p:spTree>
    <p:extLst>
      <p:ext uri="{BB962C8B-B14F-4D97-AF65-F5344CB8AC3E}">
        <p14:creationId xmlns:p14="http://schemas.microsoft.com/office/powerpoint/2010/main" val="1233022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8DF9A-53B2-E947-C19D-72D7AA2D9A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8FB8D9-0FEE-C912-9113-006CAD2920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C11291-CD52-5962-39B4-24AF2A4521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C52481-7BCD-4C75-8432-8A98BA9D9110}"/>
              </a:ext>
            </a:extLst>
          </p:cNvPr>
          <p:cNvSpPr>
            <a:spLocks noGrp="1"/>
          </p:cNvSpPr>
          <p:nvPr>
            <p:ph type="dt" sz="half" idx="10"/>
          </p:nvPr>
        </p:nvSpPr>
        <p:spPr/>
        <p:txBody>
          <a:bodyPr/>
          <a:lstStyle/>
          <a:p>
            <a:fld id="{DECDF1B7-F736-994E-8871-601BB73E410F}" type="datetimeFigureOut">
              <a:rPr lang="en-US" smtClean="0"/>
              <a:t>7/31/25</a:t>
            </a:fld>
            <a:endParaRPr lang="en-US"/>
          </a:p>
        </p:txBody>
      </p:sp>
      <p:sp>
        <p:nvSpPr>
          <p:cNvPr id="6" name="Footer Placeholder 5">
            <a:extLst>
              <a:ext uri="{FF2B5EF4-FFF2-40B4-BE49-F238E27FC236}">
                <a16:creationId xmlns:a16="http://schemas.microsoft.com/office/drawing/2014/main" id="{B24CF651-AAB2-BA2E-B94A-EC1AEE98B7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B1898D-6C73-10B2-CFC0-9F20D35EC14F}"/>
              </a:ext>
            </a:extLst>
          </p:cNvPr>
          <p:cNvSpPr>
            <a:spLocks noGrp="1"/>
          </p:cNvSpPr>
          <p:nvPr>
            <p:ph type="sldNum" sz="quarter" idx="12"/>
          </p:nvPr>
        </p:nvSpPr>
        <p:spPr/>
        <p:txBody>
          <a:bodyPr/>
          <a:lstStyle/>
          <a:p>
            <a:fld id="{D0509BCE-8E7C-804A-BBF9-8B7F52FB5486}" type="slidenum">
              <a:rPr lang="en-US" smtClean="0"/>
              <a:t>‹#›</a:t>
            </a:fld>
            <a:endParaRPr lang="en-US"/>
          </a:p>
        </p:txBody>
      </p:sp>
    </p:spTree>
    <p:extLst>
      <p:ext uri="{BB962C8B-B14F-4D97-AF65-F5344CB8AC3E}">
        <p14:creationId xmlns:p14="http://schemas.microsoft.com/office/powerpoint/2010/main" val="2171343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4B1F7-B4F6-0AA5-2B16-48E579218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73B7A7-7F7D-7082-8F09-1DC3F49763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2BAB7D-13E1-BCC5-F9B9-F75D2232F8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25B68F-1357-839F-188A-73367B6E514B}"/>
              </a:ext>
            </a:extLst>
          </p:cNvPr>
          <p:cNvSpPr>
            <a:spLocks noGrp="1"/>
          </p:cNvSpPr>
          <p:nvPr>
            <p:ph type="dt" sz="half" idx="10"/>
          </p:nvPr>
        </p:nvSpPr>
        <p:spPr/>
        <p:txBody>
          <a:bodyPr/>
          <a:lstStyle/>
          <a:p>
            <a:fld id="{DECDF1B7-F736-994E-8871-601BB73E410F}" type="datetimeFigureOut">
              <a:rPr lang="en-US" smtClean="0"/>
              <a:t>7/31/25</a:t>
            </a:fld>
            <a:endParaRPr lang="en-US"/>
          </a:p>
        </p:txBody>
      </p:sp>
      <p:sp>
        <p:nvSpPr>
          <p:cNvPr id="6" name="Footer Placeholder 5">
            <a:extLst>
              <a:ext uri="{FF2B5EF4-FFF2-40B4-BE49-F238E27FC236}">
                <a16:creationId xmlns:a16="http://schemas.microsoft.com/office/drawing/2014/main" id="{0DBBF6DB-048A-847C-BA6C-D6CEDB67C4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9CA52D-127D-9851-CA38-2B018798A9B5}"/>
              </a:ext>
            </a:extLst>
          </p:cNvPr>
          <p:cNvSpPr>
            <a:spLocks noGrp="1"/>
          </p:cNvSpPr>
          <p:nvPr>
            <p:ph type="sldNum" sz="quarter" idx="12"/>
          </p:nvPr>
        </p:nvSpPr>
        <p:spPr/>
        <p:txBody>
          <a:bodyPr/>
          <a:lstStyle/>
          <a:p>
            <a:fld id="{D0509BCE-8E7C-804A-BBF9-8B7F52FB5486}" type="slidenum">
              <a:rPr lang="en-US" smtClean="0"/>
              <a:t>‹#›</a:t>
            </a:fld>
            <a:endParaRPr lang="en-US"/>
          </a:p>
        </p:txBody>
      </p:sp>
    </p:spTree>
    <p:extLst>
      <p:ext uri="{BB962C8B-B14F-4D97-AF65-F5344CB8AC3E}">
        <p14:creationId xmlns:p14="http://schemas.microsoft.com/office/powerpoint/2010/main" val="96127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65089D-7471-7759-FA60-15215A699F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CE784E-34BE-60F9-D707-B6DA2861E8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AA149B-8FB2-6CA0-52D6-C35AFEF8E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DF1B7-F736-994E-8871-601BB73E410F}" type="datetimeFigureOut">
              <a:rPr lang="en-US" smtClean="0"/>
              <a:t>7/31/25</a:t>
            </a:fld>
            <a:endParaRPr lang="en-US"/>
          </a:p>
        </p:txBody>
      </p:sp>
      <p:sp>
        <p:nvSpPr>
          <p:cNvPr id="5" name="Footer Placeholder 4">
            <a:extLst>
              <a:ext uri="{FF2B5EF4-FFF2-40B4-BE49-F238E27FC236}">
                <a16:creationId xmlns:a16="http://schemas.microsoft.com/office/drawing/2014/main" id="{893B0A20-7840-3F95-0140-DB83CEC545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6559C5-DED9-D81A-C8AA-432134E9C8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09BCE-8E7C-804A-BBF9-8B7F52FB5486}" type="slidenum">
              <a:rPr lang="en-US" smtClean="0"/>
              <a:t>‹#›</a:t>
            </a:fld>
            <a:endParaRPr lang="en-US"/>
          </a:p>
        </p:txBody>
      </p:sp>
    </p:spTree>
    <p:extLst>
      <p:ext uri="{BB962C8B-B14F-4D97-AF65-F5344CB8AC3E}">
        <p14:creationId xmlns:p14="http://schemas.microsoft.com/office/powerpoint/2010/main" val="3059576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855344"/>
          </a:xfrm>
          <a:custGeom>
            <a:avLst/>
            <a:gdLst/>
            <a:ahLst/>
            <a:cxnLst/>
            <a:rect l="l" t="t" r="r" b="b"/>
            <a:pathLst>
              <a:path w="12192000" h="855344">
                <a:moveTo>
                  <a:pt x="12192000" y="0"/>
                </a:moveTo>
                <a:lnTo>
                  <a:pt x="0" y="0"/>
                </a:lnTo>
                <a:lnTo>
                  <a:pt x="0" y="854963"/>
                </a:lnTo>
                <a:lnTo>
                  <a:pt x="12192000" y="854963"/>
                </a:lnTo>
                <a:lnTo>
                  <a:pt x="12192000" y="0"/>
                </a:lnTo>
                <a:close/>
              </a:path>
            </a:pathLst>
          </a:custGeom>
          <a:solidFill>
            <a:srgbClr val="853B41"/>
          </a:solidFill>
        </p:spPr>
        <p:txBody>
          <a:bodyPr wrap="square" lIns="0" tIns="0" rIns="0" bIns="0" rtlCol="0"/>
          <a:lstStyle/>
          <a:p>
            <a:endParaRPr/>
          </a:p>
        </p:txBody>
      </p:sp>
      <p:sp>
        <p:nvSpPr>
          <p:cNvPr id="2" name="Holder 2"/>
          <p:cNvSpPr>
            <a:spLocks noGrp="1"/>
          </p:cNvSpPr>
          <p:nvPr>
            <p:ph type="title"/>
          </p:nvPr>
        </p:nvSpPr>
        <p:spPr>
          <a:xfrm>
            <a:off x="78739" y="-29768"/>
            <a:ext cx="9966960" cy="697230"/>
          </a:xfrm>
          <a:prstGeom prst="rect">
            <a:avLst/>
          </a:prstGeom>
        </p:spPr>
        <p:txBody>
          <a:bodyPr wrap="square" lIns="0" tIns="0" rIns="0" bIns="0">
            <a:spAutoFit/>
          </a:bodyPr>
          <a:lstStyle>
            <a:lvl1pPr>
              <a:defRPr sz="4400" b="0" i="0">
                <a:solidFill>
                  <a:schemeClr val="bg1"/>
                </a:solidFill>
                <a:latin typeface="Arial"/>
                <a:cs typeface="Arial"/>
              </a:defRPr>
            </a:lvl1pPr>
          </a:lstStyle>
          <a:p>
            <a:endParaRPr/>
          </a:p>
        </p:txBody>
      </p:sp>
      <p:sp>
        <p:nvSpPr>
          <p:cNvPr id="3" name="Holder 3"/>
          <p:cNvSpPr>
            <a:spLocks noGrp="1"/>
          </p:cNvSpPr>
          <p:nvPr>
            <p:ph type="body" idx="1"/>
          </p:nvPr>
        </p:nvSpPr>
        <p:spPr>
          <a:xfrm>
            <a:off x="376834" y="1064619"/>
            <a:ext cx="8281034" cy="2851785"/>
          </a:xfrm>
          <a:prstGeom prst="rect">
            <a:avLst/>
          </a:prstGeom>
        </p:spPr>
        <p:txBody>
          <a:bodyPr wrap="square" lIns="0" tIns="0" rIns="0" bIns="0">
            <a:spAutoFit/>
          </a:bodyPr>
          <a:lstStyle>
            <a:lvl1pPr>
              <a:defRPr sz="28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7/31/25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160192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3.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1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3.xml"/><Relationship Id="rId5" Type="http://schemas.openxmlformats.org/officeDocument/2006/relationships/image" Target="../media/image42.jpg"/><Relationship Id="rId4" Type="http://schemas.openxmlformats.org/officeDocument/2006/relationships/image" Target="../media/image41.jpg"/></Relationships>
</file>

<file path=ppt/slides/_rels/slide1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13.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7.jpg"/></Relationships>
</file>

<file path=ppt/slides/_rels/slide1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6.xml"/><Relationship Id="rId1" Type="http://schemas.openxmlformats.org/officeDocument/2006/relationships/video" Target="https://www.youtube.com/embed/jYlUHtlk9pA?feature=oembed" TargetMode="Externa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26D0-6D32-B34A-F5BE-ADA09936ACA8}"/>
              </a:ext>
            </a:extLst>
          </p:cNvPr>
          <p:cNvSpPr>
            <a:spLocks noGrp="1"/>
          </p:cNvSpPr>
          <p:nvPr>
            <p:ph type="ctrTitle"/>
          </p:nvPr>
        </p:nvSpPr>
        <p:spPr>
          <a:xfrm>
            <a:off x="941614" y="408531"/>
            <a:ext cx="10308771" cy="1093334"/>
          </a:xfrm>
        </p:spPr>
        <p:txBody>
          <a:bodyPr/>
          <a:lstStyle/>
          <a:p>
            <a:r>
              <a:rPr lang="en-US" dirty="0"/>
              <a:t>MLL213: Materials Modelling</a:t>
            </a:r>
          </a:p>
        </p:txBody>
      </p:sp>
      <p:sp>
        <p:nvSpPr>
          <p:cNvPr id="3" name="Subtitle 2">
            <a:extLst>
              <a:ext uri="{FF2B5EF4-FFF2-40B4-BE49-F238E27FC236}">
                <a16:creationId xmlns:a16="http://schemas.microsoft.com/office/drawing/2014/main" id="{1FB8CD02-2D1F-5C07-5985-61BEB101C3F6}"/>
              </a:ext>
            </a:extLst>
          </p:cNvPr>
          <p:cNvSpPr>
            <a:spLocks noGrp="1"/>
          </p:cNvSpPr>
          <p:nvPr>
            <p:ph type="subTitle" idx="1"/>
          </p:nvPr>
        </p:nvSpPr>
        <p:spPr>
          <a:xfrm>
            <a:off x="1524000" y="1746505"/>
            <a:ext cx="9144000" cy="1655762"/>
          </a:xfrm>
        </p:spPr>
        <p:txBody>
          <a:bodyPr/>
          <a:lstStyle/>
          <a:p>
            <a:r>
              <a:rPr lang="en-US" sz="2800" dirty="0"/>
              <a:t>Prof N S </a:t>
            </a:r>
            <a:r>
              <a:rPr lang="en-US" sz="2800" u="sng" dirty="0">
                <a:solidFill>
                  <a:srgbClr val="FF0000"/>
                </a:solidFill>
              </a:rPr>
              <a:t>Harsha</a:t>
            </a:r>
            <a:r>
              <a:rPr lang="en-US" sz="2800" dirty="0"/>
              <a:t> </a:t>
            </a:r>
            <a:r>
              <a:rPr lang="en-US" sz="2800" dirty="0" err="1"/>
              <a:t>Gunda</a:t>
            </a:r>
            <a:endParaRPr lang="en-US" sz="2800" dirty="0"/>
          </a:p>
          <a:p>
            <a:r>
              <a:rPr lang="en-US" dirty="0"/>
              <a:t>Department of Materials Science and Engineering</a:t>
            </a:r>
          </a:p>
          <a:p>
            <a:r>
              <a:rPr lang="en-US" dirty="0"/>
              <a:t>IIT Delhi</a:t>
            </a:r>
          </a:p>
          <a:p>
            <a:endParaRPr lang="en-US" dirty="0"/>
          </a:p>
        </p:txBody>
      </p:sp>
      <p:pic>
        <p:nvPicPr>
          <p:cNvPr id="1028" name="Picture 4" descr="Materials across the length scales.">
            <a:extLst>
              <a:ext uri="{FF2B5EF4-FFF2-40B4-BE49-F238E27FC236}">
                <a16:creationId xmlns:a16="http://schemas.microsoft.com/office/drawing/2014/main" id="{3F18DE27-CFA5-84BA-2A89-7C7E04145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404" y="2930488"/>
            <a:ext cx="4901066" cy="3675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213B540-7364-D225-CB08-9F01DD87EF67}"/>
              </a:ext>
            </a:extLst>
          </p:cNvPr>
          <p:cNvSpPr txBox="1"/>
          <p:nvPr/>
        </p:nvSpPr>
        <p:spPr>
          <a:xfrm>
            <a:off x="6286564" y="5127209"/>
            <a:ext cx="6096000" cy="523220"/>
          </a:xfrm>
          <a:prstGeom prst="rect">
            <a:avLst/>
          </a:prstGeom>
          <a:noFill/>
        </p:spPr>
        <p:txBody>
          <a:bodyPr wrap="square">
            <a:spAutoFit/>
          </a:bodyPr>
          <a:lstStyle/>
          <a:p>
            <a:r>
              <a:rPr lang="en-US" sz="2800" dirty="0"/>
              <a:t>Office: 306H, Academic Complex West</a:t>
            </a:r>
          </a:p>
        </p:txBody>
      </p:sp>
      <p:sp>
        <p:nvSpPr>
          <p:cNvPr id="7" name="TextBox 6">
            <a:extLst>
              <a:ext uri="{FF2B5EF4-FFF2-40B4-BE49-F238E27FC236}">
                <a16:creationId xmlns:a16="http://schemas.microsoft.com/office/drawing/2014/main" id="{4878C48C-96E5-146A-0AD0-B04B36EC64F8}"/>
              </a:ext>
            </a:extLst>
          </p:cNvPr>
          <p:cNvSpPr txBox="1"/>
          <p:nvPr/>
        </p:nvSpPr>
        <p:spPr>
          <a:xfrm>
            <a:off x="6286564" y="5649250"/>
            <a:ext cx="5453743" cy="800219"/>
          </a:xfrm>
          <a:prstGeom prst="rect">
            <a:avLst/>
          </a:prstGeom>
          <a:noFill/>
        </p:spPr>
        <p:txBody>
          <a:bodyPr wrap="square" rtlCol="0">
            <a:spAutoFit/>
          </a:bodyPr>
          <a:lstStyle/>
          <a:p>
            <a:r>
              <a:rPr lang="en-US" sz="2800" dirty="0"/>
              <a:t>Email: </a:t>
            </a:r>
            <a:r>
              <a:rPr lang="en-US" sz="2800" dirty="0" err="1"/>
              <a:t>gnsharsha@iitd.ac.in</a:t>
            </a:r>
            <a:endParaRPr lang="en-US" sz="2800" dirty="0"/>
          </a:p>
          <a:p>
            <a:endParaRPr lang="en-US" dirty="0"/>
          </a:p>
        </p:txBody>
      </p:sp>
    </p:spTree>
    <p:extLst>
      <p:ext uri="{BB962C8B-B14F-4D97-AF65-F5344CB8AC3E}">
        <p14:creationId xmlns:p14="http://schemas.microsoft.com/office/powerpoint/2010/main" val="2370248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FFE4-2C7B-54B3-FD49-DEC99A9ED7E2}"/>
              </a:ext>
            </a:extLst>
          </p:cNvPr>
          <p:cNvSpPr>
            <a:spLocks noGrp="1"/>
          </p:cNvSpPr>
          <p:nvPr>
            <p:ph type="title"/>
          </p:nvPr>
        </p:nvSpPr>
        <p:spPr>
          <a:xfrm>
            <a:off x="232272" y="409192"/>
            <a:ext cx="10515600" cy="1325563"/>
          </a:xfrm>
        </p:spPr>
        <p:txBody>
          <a:bodyPr/>
          <a:lstStyle/>
          <a:p>
            <a:r>
              <a:rPr lang="en-US" dirty="0"/>
              <a:t>Finite Element modeling</a:t>
            </a:r>
          </a:p>
        </p:txBody>
      </p:sp>
      <p:pic>
        <p:nvPicPr>
          <p:cNvPr id="6146" name="Picture 2" descr="Finite Element Analysis (FEA/FEM) | Pressure Vessel guide">
            <a:extLst>
              <a:ext uri="{FF2B5EF4-FFF2-40B4-BE49-F238E27FC236}">
                <a16:creationId xmlns:a16="http://schemas.microsoft.com/office/drawing/2014/main" id="{90617F0A-6F8C-E922-5416-6CEE9078D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40" y="2776249"/>
            <a:ext cx="6016350" cy="322625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inite element analysis (FEA) of a masonry chimney to determine ...">
            <a:extLst>
              <a:ext uri="{FF2B5EF4-FFF2-40B4-BE49-F238E27FC236}">
                <a16:creationId xmlns:a16="http://schemas.microsoft.com/office/drawing/2014/main" id="{C1F4B0F8-6DA3-B384-FF37-3890B57AE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2883" y="2517109"/>
            <a:ext cx="5533977" cy="38269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639664-F902-57D2-2D76-6B7FB95737BE}"/>
              </a:ext>
            </a:extLst>
          </p:cNvPr>
          <p:cNvSpPr txBox="1"/>
          <p:nvPr/>
        </p:nvSpPr>
        <p:spPr>
          <a:xfrm>
            <a:off x="8897038" y="171368"/>
            <a:ext cx="3294961" cy="461665"/>
          </a:xfrm>
          <a:prstGeom prst="rect">
            <a:avLst/>
          </a:prstGeom>
          <a:noFill/>
        </p:spPr>
        <p:txBody>
          <a:bodyPr wrap="square" rtlCol="0">
            <a:spAutoFit/>
          </a:bodyPr>
          <a:lstStyle/>
          <a:p>
            <a:r>
              <a:rPr lang="en-US" sz="2400" dirty="0">
                <a:solidFill>
                  <a:srgbClr val="FF0000"/>
                </a:solidFill>
              </a:rPr>
              <a:t>Continuum simulations </a:t>
            </a:r>
          </a:p>
        </p:txBody>
      </p:sp>
      <p:sp>
        <p:nvSpPr>
          <p:cNvPr id="5" name="TextBox 4">
            <a:extLst>
              <a:ext uri="{FF2B5EF4-FFF2-40B4-BE49-F238E27FC236}">
                <a16:creationId xmlns:a16="http://schemas.microsoft.com/office/drawing/2014/main" id="{27CC4F14-53AE-1DB9-2C16-BF72AC691B75}"/>
              </a:ext>
            </a:extLst>
          </p:cNvPr>
          <p:cNvSpPr txBox="1"/>
          <p:nvPr/>
        </p:nvSpPr>
        <p:spPr>
          <a:xfrm>
            <a:off x="330506" y="1734755"/>
            <a:ext cx="7754815" cy="369332"/>
          </a:xfrm>
          <a:prstGeom prst="rect">
            <a:avLst/>
          </a:prstGeom>
          <a:noFill/>
        </p:spPr>
        <p:txBody>
          <a:bodyPr wrap="none" rtlCol="0">
            <a:spAutoFit/>
          </a:bodyPr>
          <a:lstStyle/>
          <a:p>
            <a:pPr marL="285750" indent="-285750">
              <a:buFont typeface="Arial" panose="020B0604020202020204" pitchFamily="34" charset="0"/>
              <a:buChar char="•"/>
            </a:pPr>
            <a:r>
              <a:rPr lang="en-US" dirty="0"/>
              <a:t>Modeling method to solve differential equation using approximation schemes</a:t>
            </a:r>
          </a:p>
        </p:txBody>
      </p:sp>
    </p:spTree>
    <p:extLst>
      <p:ext uri="{BB962C8B-B14F-4D97-AF65-F5344CB8AC3E}">
        <p14:creationId xmlns:p14="http://schemas.microsoft.com/office/powerpoint/2010/main" val="4255777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F0519-A8C2-D3DC-D79D-74727DCE3DDC}"/>
              </a:ext>
            </a:extLst>
          </p:cNvPr>
          <p:cNvSpPr>
            <a:spLocks noGrp="1"/>
          </p:cNvSpPr>
          <p:nvPr>
            <p:ph type="title"/>
          </p:nvPr>
        </p:nvSpPr>
        <p:spPr>
          <a:xfrm>
            <a:off x="298374" y="299024"/>
            <a:ext cx="10515600" cy="1325563"/>
          </a:xfrm>
        </p:spPr>
        <p:txBody>
          <a:bodyPr/>
          <a:lstStyle/>
          <a:p>
            <a:r>
              <a:rPr lang="en-US" dirty="0"/>
              <a:t>Thermodynamic modeling</a:t>
            </a:r>
          </a:p>
        </p:txBody>
      </p:sp>
      <p:sp>
        <p:nvSpPr>
          <p:cNvPr id="4" name="TextBox 3">
            <a:extLst>
              <a:ext uri="{FF2B5EF4-FFF2-40B4-BE49-F238E27FC236}">
                <a16:creationId xmlns:a16="http://schemas.microsoft.com/office/drawing/2014/main" id="{40265594-0234-CD69-3ABD-5BACF017F0A3}"/>
              </a:ext>
            </a:extLst>
          </p:cNvPr>
          <p:cNvSpPr txBox="1"/>
          <p:nvPr/>
        </p:nvSpPr>
        <p:spPr>
          <a:xfrm>
            <a:off x="8897038" y="171368"/>
            <a:ext cx="3294961" cy="461665"/>
          </a:xfrm>
          <a:prstGeom prst="rect">
            <a:avLst/>
          </a:prstGeom>
          <a:noFill/>
        </p:spPr>
        <p:txBody>
          <a:bodyPr wrap="square" rtlCol="0">
            <a:spAutoFit/>
          </a:bodyPr>
          <a:lstStyle/>
          <a:p>
            <a:r>
              <a:rPr lang="en-US" sz="2400" dirty="0">
                <a:solidFill>
                  <a:srgbClr val="FF0000"/>
                </a:solidFill>
              </a:rPr>
              <a:t>Materials Models</a:t>
            </a:r>
          </a:p>
        </p:txBody>
      </p:sp>
      <p:sp>
        <p:nvSpPr>
          <p:cNvPr id="5" name="TextBox 4">
            <a:extLst>
              <a:ext uri="{FF2B5EF4-FFF2-40B4-BE49-F238E27FC236}">
                <a16:creationId xmlns:a16="http://schemas.microsoft.com/office/drawing/2014/main" id="{C0FB19FE-DF8A-26BD-70D6-8AD65D8842B6}"/>
              </a:ext>
            </a:extLst>
          </p:cNvPr>
          <p:cNvSpPr txBox="1"/>
          <p:nvPr/>
        </p:nvSpPr>
        <p:spPr>
          <a:xfrm>
            <a:off x="298374" y="1624587"/>
            <a:ext cx="7843091" cy="923330"/>
          </a:xfrm>
          <a:prstGeom prst="rect">
            <a:avLst/>
          </a:prstGeom>
          <a:noFill/>
        </p:spPr>
        <p:txBody>
          <a:bodyPr wrap="square" rtlCol="0">
            <a:spAutoFit/>
          </a:bodyPr>
          <a:lstStyle/>
          <a:p>
            <a:pPr marL="285750" indent="-285750">
              <a:buFont typeface="Arial" panose="020B0604020202020204" pitchFamily="34" charset="0"/>
              <a:buChar char="•"/>
            </a:pPr>
            <a:r>
              <a:rPr lang="en-US" dirty="0"/>
              <a:t>Makes models of free energies of the phases present in the system.</a:t>
            </a:r>
          </a:p>
          <a:p>
            <a:pPr marL="285750" indent="-285750">
              <a:buFont typeface="Arial" panose="020B0604020202020204" pitchFamily="34" charset="0"/>
              <a:buChar char="•"/>
            </a:pPr>
            <a:r>
              <a:rPr lang="en-US" dirty="0"/>
              <a:t>Useful for phase stability analysis, phase diagram construction and microstructure prediction</a:t>
            </a:r>
          </a:p>
        </p:txBody>
      </p:sp>
      <p:pic>
        <p:nvPicPr>
          <p:cNvPr id="7170" name="Picture 2" descr="The CALPHAD Method | SpringerLink">
            <a:extLst>
              <a:ext uri="{FF2B5EF4-FFF2-40B4-BE49-F238E27FC236}">
                <a16:creationId xmlns:a16="http://schemas.microsoft.com/office/drawing/2014/main" id="{C51FB748-AFDE-1A13-CE90-3BC28EBF19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7257" y="991240"/>
            <a:ext cx="3141695" cy="569539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artners - The ADVANCE Project">
            <a:extLst>
              <a:ext uri="{FF2B5EF4-FFF2-40B4-BE49-F238E27FC236}">
                <a16:creationId xmlns:a16="http://schemas.microsoft.com/office/drawing/2014/main" id="{8998BDEE-6765-B4AB-0E3B-910EFA91C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2005" y="3196444"/>
            <a:ext cx="3139883" cy="819100"/>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7A83D7A6-F0E1-6984-1740-0502089028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6788" y="2872212"/>
            <a:ext cx="4236904" cy="3435328"/>
          </a:xfrm>
          <a:prstGeom prst="rect">
            <a:avLst/>
          </a:prstGeom>
        </p:spPr>
      </p:pic>
    </p:spTree>
    <p:extLst>
      <p:ext uri="{BB962C8B-B14F-4D97-AF65-F5344CB8AC3E}">
        <p14:creationId xmlns:p14="http://schemas.microsoft.com/office/powerpoint/2010/main" val="2990859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00036-EB3A-137A-C78B-E50AFBD66DFE}"/>
              </a:ext>
            </a:extLst>
          </p:cNvPr>
          <p:cNvSpPr>
            <a:spLocks noGrp="1"/>
          </p:cNvSpPr>
          <p:nvPr>
            <p:ph type="title"/>
          </p:nvPr>
        </p:nvSpPr>
        <p:spPr>
          <a:xfrm>
            <a:off x="331425" y="110169"/>
            <a:ext cx="10515600" cy="1325563"/>
          </a:xfrm>
        </p:spPr>
        <p:txBody>
          <a:bodyPr/>
          <a:lstStyle/>
          <a:p>
            <a:r>
              <a:rPr lang="en-US" dirty="0"/>
              <a:t>Materials Informatics</a:t>
            </a:r>
          </a:p>
        </p:txBody>
      </p:sp>
      <p:pic>
        <p:nvPicPr>
          <p:cNvPr id="1026" name="Picture 2" descr="Materials | Free Full-Text | Materials Informatics for Mechanical  Deformation: A Review of Applications and Challenges">
            <a:extLst>
              <a:ext uri="{FF2B5EF4-FFF2-40B4-BE49-F238E27FC236}">
                <a16:creationId xmlns:a16="http://schemas.microsoft.com/office/drawing/2014/main" id="{2AFD4FB7-966A-0800-83E6-13987E726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41" y="3292602"/>
            <a:ext cx="5853622" cy="34080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9957E3-6756-6496-CD2F-F7C848D548F5}"/>
              </a:ext>
            </a:extLst>
          </p:cNvPr>
          <p:cNvSpPr txBox="1"/>
          <p:nvPr/>
        </p:nvSpPr>
        <p:spPr>
          <a:xfrm>
            <a:off x="8897038" y="171368"/>
            <a:ext cx="3294961" cy="461665"/>
          </a:xfrm>
          <a:prstGeom prst="rect">
            <a:avLst/>
          </a:prstGeom>
          <a:noFill/>
        </p:spPr>
        <p:txBody>
          <a:bodyPr wrap="square" rtlCol="0">
            <a:spAutoFit/>
          </a:bodyPr>
          <a:lstStyle/>
          <a:p>
            <a:r>
              <a:rPr lang="en-US" sz="2400" dirty="0">
                <a:solidFill>
                  <a:srgbClr val="FF0000"/>
                </a:solidFill>
              </a:rPr>
              <a:t>Materials Models</a:t>
            </a:r>
          </a:p>
        </p:txBody>
      </p:sp>
      <p:sp>
        <p:nvSpPr>
          <p:cNvPr id="4" name="TextBox 3">
            <a:extLst>
              <a:ext uri="{FF2B5EF4-FFF2-40B4-BE49-F238E27FC236}">
                <a16:creationId xmlns:a16="http://schemas.microsoft.com/office/drawing/2014/main" id="{088CC0AC-95E4-4E3D-23EB-4051A8423363}"/>
              </a:ext>
            </a:extLst>
          </p:cNvPr>
          <p:cNvSpPr txBox="1"/>
          <p:nvPr/>
        </p:nvSpPr>
        <p:spPr>
          <a:xfrm>
            <a:off x="331425" y="1195619"/>
            <a:ext cx="7347974" cy="923330"/>
          </a:xfrm>
          <a:prstGeom prst="rect">
            <a:avLst/>
          </a:prstGeom>
          <a:noFill/>
        </p:spPr>
        <p:txBody>
          <a:bodyPr wrap="none" rtlCol="0">
            <a:spAutoFit/>
          </a:bodyPr>
          <a:lstStyle/>
          <a:p>
            <a:pPr marL="285750" indent="-285750">
              <a:buFont typeface="Arial" panose="020B0604020202020204" pitchFamily="34" charset="0"/>
              <a:buChar char="•"/>
            </a:pPr>
            <a:r>
              <a:rPr lang="en-US" dirty="0"/>
              <a:t>Last decade has a significant growth of ML application in Material science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open-source material modeling packages available online</a:t>
            </a:r>
          </a:p>
        </p:txBody>
      </p:sp>
      <p:pic>
        <p:nvPicPr>
          <p:cNvPr id="1028" name="Picture 4" descr="Materials Informatics Lab">
            <a:extLst>
              <a:ext uri="{FF2B5EF4-FFF2-40B4-BE49-F238E27FC236}">
                <a16:creationId xmlns:a16="http://schemas.microsoft.com/office/drawing/2014/main" id="{D6BD3E65-A0D9-712C-4775-0D92072D4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640" y="3258451"/>
            <a:ext cx="5617560" cy="31620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1BFC4D-8F44-5D65-ED2A-93B64792EF39}"/>
              </a:ext>
            </a:extLst>
          </p:cNvPr>
          <p:cNvSpPr txBox="1"/>
          <p:nvPr/>
        </p:nvSpPr>
        <p:spPr>
          <a:xfrm>
            <a:off x="5053911" y="2346696"/>
            <a:ext cx="1968103" cy="400110"/>
          </a:xfrm>
          <a:prstGeom prst="rect">
            <a:avLst/>
          </a:prstGeom>
          <a:noFill/>
        </p:spPr>
        <p:txBody>
          <a:bodyPr wrap="none" rtlCol="0">
            <a:spAutoFit/>
          </a:bodyPr>
          <a:lstStyle/>
          <a:p>
            <a:r>
              <a:rPr lang="en-US" sz="2000" b="1" dirty="0"/>
              <a:t>Materials Design</a:t>
            </a:r>
          </a:p>
        </p:txBody>
      </p:sp>
      <p:pic>
        <p:nvPicPr>
          <p:cNvPr id="1032" name="Picture 8" descr="Why Machine Learning Needs Semantics Not Just Statistics">
            <a:extLst>
              <a:ext uri="{FF2B5EF4-FFF2-40B4-BE49-F238E27FC236}">
                <a16:creationId xmlns:a16="http://schemas.microsoft.com/office/drawing/2014/main" id="{9C368D40-19E5-5EF3-D45B-8B97C7CB25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1594" y="914401"/>
            <a:ext cx="3246828" cy="2088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890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45697-18A5-71FE-206C-318C776499C6}"/>
              </a:ext>
            </a:extLst>
          </p:cNvPr>
          <p:cNvSpPr>
            <a:spLocks noGrp="1"/>
          </p:cNvSpPr>
          <p:nvPr>
            <p:ph type="title"/>
          </p:nvPr>
        </p:nvSpPr>
        <p:spPr>
          <a:xfrm>
            <a:off x="584812" y="2326127"/>
            <a:ext cx="10515600" cy="1325563"/>
          </a:xfrm>
        </p:spPr>
        <p:txBody>
          <a:bodyPr/>
          <a:lstStyle/>
          <a:p>
            <a:pPr algn="ctr"/>
            <a:r>
              <a:rPr lang="en-US" dirty="0"/>
              <a:t>Interatomic Potentials</a:t>
            </a:r>
          </a:p>
        </p:txBody>
      </p:sp>
    </p:spTree>
    <p:extLst>
      <p:ext uri="{BB962C8B-B14F-4D97-AF65-F5344CB8AC3E}">
        <p14:creationId xmlns:p14="http://schemas.microsoft.com/office/powerpoint/2010/main" val="2554877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29768"/>
            <a:ext cx="6428740" cy="697230"/>
          </a:xfrm>
          <a:prstGeom prst="rect">
            <a:avLst/>
          </a:prstGeom>
        </p:spPr>
        <p:txBody>
          <a:bodyPr vert="horz" wrap="square" lIns="0" tIns="13335" rIns="0" bIns="0" rtlCol="0">
            <a:spAutoFit/>
          </a:bodyPr>
          <a:lstStyle/>
          <a:p>
            <a:pPr marL="12700">
              <a:lnSpc>
                <a:spcPct val="100000"/>
              </a:lnSpc>
              <a:spcBef>
                <a:spcPts val="105"/>
              </a:spcBef>
            </a:pPr>
            <a:r>
              <a:rPr spc="-80" dirty="0"/>
              <a:t>Interactions</a:t>
            </a:r>
            <a:r>
              <a:rPr spc="-210" dirty="0"/>
              <a:t> </a:t>
            </a:r>
            <a:r>
              <a:rPr spc="-195" dirty="0"/>
              <a:t>between</a:t>
            </a:r>
            <a:r>
              <a:rPr spc="-114" dirty="0"/>
              <a:t> </a:t>
            </a:r>
            <a:r>
              <a:rPr spc="-155" dirty="0"/>
              <a:t>atoms</a:t>
            </a:r>
          </a:p>
        </p:txBody>
      </p:sp>
      <p:pic>
        <p:nvPicPr>
          <p:cNvPr id="3" name="object 3"/>
          <p:cNvPicPr/>
          <p:nvPr/>
        </p:nvPicPr>
        <p:blipFill>
          <a:blip r:embed="rId2" cstate="print"/>
          <a:stretch>
            <a:fillRect/>
          </a:stretch>
        </p:blipFill>
        <p:spPr>
          <a:xfrm>
            <a:off x="904540" y="1780732"/>
            <a:ext cx="1743357" cy="1790054"/>
          </a:xfrm>
          <a:prstGeom prst="rect">
            <a:avLst/>
          </a:prstGeom>
        </p:spPr>
      </p:pic>
      <p:pic>
        <p:nvPicPr>
          <p:cNvPr id="4" name="object 4"/>
          <p:cNvPicPr/>
          <p:nvPr/>
        </p:nvPicPr>
        <p:blipFill>
          <a:blip r:embed="rId3" cstate="print"/>
          <a:stretch>
            <a:fillRect/>
          </a:stretch>
        </p:blipFill>
        <p:spPr>
          <a:xfrm>
            <a:off x="3400465" y="1780032"/>
            <a:ext cx="1743371" cy="1790700"/>
          </a:xfrm>
          <a:prstGeom prst="rect">
            <a:avLst/>
          </a:prstGeom>
        </p:spPr>
      </p:pic>
      <p:pic>
        <p:nvPicPr>
          <p:cNvPr id="5" name="object 5"/>
          <p:cNvPicPr/>
          <p:nvPr/>
        </p:nvPicPr>
        <p:blipFill>
          <a:blip r:embed="rId4" cstate="print"/>
          <a:stretch>
            <a:fillRect/>
          </a:stretch>
        </p:blipFill>
        <p:spPr>
          <a:xfrm>
            <a:off x="6047232" y="1956930"/>
            <a:ext cx="1771650" cy="1475739"/>
          </a:xfrm>
          <a:prstGeom prst="rect">
            <a:avLst/>
          </a:prstGeom>
        </p:spPr>
      </p:pic>
      <p:pic>
        <p:nvPicPr>
          <p:cNvPr id="6" name="object 6"/>
          <p:cNvPicPr/>
          <p:nvPr/>
        </p:nvPicPr>
        <p:blipFill>
          <a:blip r:embed="rId5" cstate="print"/>
          <a:stretch>
            <a:fillRect/>
          </a:stretch>
        </p:blipFill>
        <p:spPr>
          <a:xfrm>
            <a:off x="9057330" y="1875282"/>
            <a:ext cx="1333963" cy="1457325"/>
          </a:xfrm>
          <a:prstGeom prst="rect">
            <a:avLst/>
          </a:prstGeom>
        </p:spPr>
      </p:pic>
      <p:pic>
        <p:nvPicPr>
          <p:cNvPr id="7" name="object 7"/>
          <p:cNvPicPr/>
          <p:nvPr/>
        </p:nvPicPr>
        <p:blipFill>
          <a:blip r:embed="rId6" cstate="print"/>
          <a:stretch>
            <a:fillRect/>
          </a:stretch>
        </p:blipFill>
        <p:spPr>
          <a:xfrm>
            <a:off x="1575861" y="4382803"/>
            <a:ext cx="9172906" cy="957108"/>
          </a:xfrm>
          <a:prstGeom prst="rect">
            <a:avLst/>
          </a:prstGeom>
        </p:spPr>
      </p:pic>
      <p:sp>
        <p:nvSpPr>
          <p:cNvPr id="8" name="object 8"/>
          <p:cNvSpPr txBox="1"/>
          <p:nvPr/>
        </p:nvSpPr>
        <p:spPr>
          <a:xfrm>
            <a:off x="2175129" y="5671515"/>
            <a:ext cx="1286510" cy="29972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40" normalizeH="0" baseline="0" noProof="0" dirty="0">
                <a:ln>
                  <a:noFill/>
                </a:ln>
                <a:solidFill>
                  <a:srgbClr val="853B41"/>
                </a:solidFill>
                <a:effectLst/>
                <a:uLnTx/>
                <a:uFillTx/>
                <a:latin typeface="Arial"/>
                <a:cs typeface="Arial"/>
              </a:rPr>
              <a:t>External</a:t>
            </a:r>
            <a:r>
              <a:rPr kumimoji="0" sz="1800" b="0" i="0" u="none" strike="noStrike" kern="0" cap="none" spc="-45" normalizeH="0" baseline="0" noProof="0" dirty="0">
                <a:ln>
                  <a:noFill/>
                </a:ln>
                <a:solidFill>
                  <a:srgbClr val="853B41"/>
                </a:solidFill>
                <a:effectLst/>
                <a:uLnTx/>
                <a:uFillTx/>
                <a:latin typeface="Arial"/>
                <a:cs typeface="Arial"/>
              </a:rPr>
              <a:t> </a:t>
            </a:r>
            <a:r>
              <a:rPr kumimoji="0" sz="1800" b="0" i="0" u="none" strike="noStrike" kern="0" cap="none" spc="-20" normalizeH="0" baseline="0" noProof="0" dirty="0">
                <a:ln>
                  <a:noFill/>
                </a:ln>
                <a:solidFill>
                  <a:srgbClr val="853B41"/>
                </a:solidFill>
                <a:effectLst/>
                <a:uLnTx/>
                <a:uFillTx/>
                <a:latin typeface="Arial"/>
                <a:cs typeface="Arial"/>
              </a:rPr>
              <a:t>field</a:t>
            </a:r>
            <a:endParaRPr kumimoji="0" sz="1800" b="0" i="0" u="none" strike="noStrike" kern="0" cap="none" spc="0" normalizeH="0" baseline="0" noProof="0">
              <a:ln>
                <a:noFill/>
              </a:ln>
              <a:solidFill>
                <a:sysClr val="windowText" lastClr="000000"/>
              </a:solidFill>
              <a:effectLst/>
              <a:uLnTx/>
              <a:uFillTx/>
              <a:latin typeface="Arial"/>
              <a:cs typeface="Arial"/>
            </a:endParaRPr>
          </a:p>
        </p:txBody>
      </p:sp>
      <p:sp>
        <p:nvSpPr>
          <p:cNvPr id="9" name="object 9"/>
          <p:cNvSpPr txBox="1"/>
          <p:nvPr/>
        </p:nvSpPr>
        <p:spPr>
          <a:xfrm>
            <a:off x="4680965" y="5670905"/>
            <a:ext cx="1324610" cy="300355"/>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0" normalizeH="0" baseline="0" noProof="0" dirty="0">
                <a:ln>
                  <a:noFill/>
                </a:ln>
                <a:solidFill>
                  <a:srgbClr val="853B41"/>
                </a:solidFill>
                <a:effectLst/>
                <a:uLnTx/>
                <a:uFillTx/>
                <a:latin typeface="Arial"/>
                <a:cs typeface="Arial"/>
              </a:rPr>
              <a:t>Pair</a:t>
            </a:r>
            <a:r>
              <a:rPr kumimoji="0" sz="1800" b="0" i="0" u="none" strike="noStrike" kern="0" cap="none" spc="-80" normalizeH="0" baseline="0" noProof="0" dirty="0">
                <a:ln>
                  <a:noFill/>
                </a:ln>
                <a:solidFill>
                  <a:srgbClr val="853B41"/>
                </a:solidFill>
                <a:effectLst/>
                <a:uLnTx/>
                <a:uFillTx/>
                <a:latin typeface="Arial"/>
                <a:cs typeface="Arial"/>
              </a:rPr>
              <a:t> </a:t>
            </a:r>
            <a:r>
              <a:rPr kumimoji="0" sz="1800" b="0" i="0" u="none" strike="noStrike" kern="0" cap="none" spc="-25" normalizeH="0" baseline="0" noProof="0" dirty="0">
                <a:ln>
                  <a:noFill/>
                </a:ln>
                <a:solidFill>
                  <a:srgbClr val="853B41"/>
                </a:solidFill>
                <a:effectLst/>
                <a:uLnTx/>
                <a:uFillTx/>
                <a:latin typeface="Arial"/>
                <a:cs typeface="Arial"/>
              </a:rPr>
              <a:t>potential</a:t>
            </a:r>
            <a:endParaRPr kumimoji="0" sz="1800" b="0" i="0" u="none" strike="noStrike" kern="0" cap="none" spc="0" normalizeH="0" baseline="0" noProof="0">
              <a:ln>
                <a:noFill/>
              </a:ln>
              <a:solidFill>
                <a:sysClr val="windowText" lastClr="000000"/>
              </a:solidFill>
              <a:effectLst/>
              <a:uLnTx/>
              <a:uFillTx/>
              <a:latin typeface="Arial"/>
              <a:cs typeface="Arial"/>
            </a:endParaRPr>
          </a:p>
        </p:txBody>
      </p:sp>
      <p:sp>
        <p:nvSpPr>
          <p:cNvPr id="10" name="object 10"/>
          <p:cNvSpPr txBox="1"/>
          <p:nvPr/>
        </p:nvSpPr>
        <p:spPr>
          <a:xfrm>
            <a:off x="7071106" y="5670905"/>
            <a:ext cx="1111250" cy="300355"/>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70" normalizeH="0" baseline="0" noProof="0" dirty="0">
                <a:ln>
                  <a:noFill/>
                </a:ln>
                <a:solidFill>
                  <a:srgbClr val="853B41"/>
                </a:solidFill>
                <a:effectLst/>
                <a:uLnTx/>
                <a:uFillTx/>
                <a:latin typeface="Arial"/>
                <a:cs typeface="Arial"/>
              </a:rPr>
              <a:t>Three-</a:t>
            </a:r>
            <a:r>
              <a:rPr kumimoji="0" sz="1800" b="0" i="0" u="none" strike="noStrike" kern="0" cap="none" spc="-65" normalizeH="0" baseline="0" noProof="0" dirty="0">
                <a:ln>
                  <a:noFill/>
                </a:ln>
                <a:solidFill>
                  <a:srgbClr val="853B41"/>
                </a:solidFill>
                <a:effectLst/>
                <a:uLnTx/>
                <a:uFillTx/>
                <a:latin typeface="Arial"/>
                <a:cs typeface="Arial"/>
              </a:rPr>
              <a:t>body</a:t>
            </a:r>
            <a:endParaRPr kumimoji="0" sz="1800" b="0" i="0" u="none" strike="noStrike" kern="0" cap="none" spc="0" normalizeH="0" baseline="0" noProof="0">
              <a:ln>
                <a:noFill/>
              </a:ln>
              <a:solidFill>
                <a:sysClr val="windowText" lastClr="000000"/>
              </a:solidFill>
              <a:effectLst/>
              <a:uLnTx/>
              <a:uFillTx/>
              <a:latin typeface="Arial"/>
              <a:cs typeface="Arial"/>
            </a:endParaRPr>
          </a:p>
        </p:txBody>
      </p:sp>
      <p:sp>
        <p:nvSpPr>
          <p:cNvPr id="11" name="object 11"/>
          <p:cNvSpPr txBox="1"/>
          <p:nvPr/>
        </p:nvSpPr>
        <p:spPr>
          <a:xfrm>
            <a:off x="10309097" y="5611164"/>
            <a:ext cx="469900" cy="29972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190" normalizeH="0" baseline="0" noProof="0" dirty="0">
                <a:ln>
                  <a:noFill/>
                </a:ln>
                <a:solidFill>
                  <a:srgbClr val="853B41"/>
                </a:solidFill>
                <a:effectLst/>
                <a:uLnTx/>
                <a:uFillTx/>
                <a:latin typeface="Arial"/>
                <a:cs typeface="Arial"/>
              </a:rPr>
              <a:t>…….</a:t>
            </a:r>
            <a:endParaRPr kumimoji="0" sz="1800" b="0" i="0" u="none" strike="noStrike" kern="0" cap="none" spc="0" normalizeH="0" baseline="0" noProof="0">
              <a:ln>
                <a:noFill/>
              </a:ln>
              <a:solidFill>
                <a:sysClr val="windowText" lastClr="000000"/>
              </a:solidFill>
              <a:effectLst/>
              <a:uLnTx/>
              <a:uFillTx/>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25" dirty="0"/>
              <a:t>Central-</a:t>
            </a:r>
            <a:r>
              <a:rPr spc="-155" dirty="0"/>
              <a:t>Force</a:t>
            </a:r>
            <a:r>
              <a:rPr spc="-90" dirty="0"/>
              <a:t> </a:t>
            </a:r>
            <a:r>
              <a:rPr spc="-100" dirty="0"/>
              <a:t>potentials</a:t>
            </a:r>
          </a:p>
        </p:txBody>
      </p:sp>
      <p:sp>
        <p:nvSpPr>
          <p:cNvPr id="3" name="object 3"/>
          <p:cNvSpPr txBox="1"/>
          <p:nvPr/>
        </p:nvSpPr>
        <p:spPr>
          <a:xfrm>
            <a:off x="376834" y="1102613"/>
            <a:ext cx="6446520" cy="1988185"/>
          </a:xfrm>
          <a:prstGeom prst="rect">
            <a:avLst/>
          </a:prstGeom>
        </p:spPr>
        <p:txBody>
          <a:bodyPr vert="horz" wrap="square" lIns="0" tIns="54610" rIns="0" bIns="0" rtlCol="0">
            <a:spAutoFit/>
          </a:bodyPr>
          <a:lstStyle/>
          <a:p>
            <a:pPr marL="240029" marR="5080" lvl="0" indent="-227965" defTabSz="914400" eaLnBrk="1" fontAlgn="auto" latinLnBrk="0" hangingPunct="1">
              <a:lnSpc>
                <a:spcPct val="90000"/>
              </a:lnSpc>
              <a:spcBef>
                <a:spcPts val="430"/>
              </a:spcBef>
              <a:spcAft>
                <a:spcPts val="0"/>
              </a:spcAft>
              <a:buClrTx/>
              <a:buSzTx/>
              <a:buFontTx/>
              <a:buChar char="•"/>
              <a:tabLst>
                <a:tab pos="241300" algn="l"/>
              </a:tabLst>
              <a:defRPr/>
            </a:pPr>
            <a:r>
              <a:rPr kumimoji="0" sz="2800" b="0" i="0" u="none" strike="noStrike" kern="0" cap="none" spc="-10" normalizeH="0" baseline="0" noProof="0" dirty="0">
                <a:ln>
                  <a:noFill/>
                </a:ln>
                <a:solidFill>
                  <a:sysClr val="windowText" lastClr="000000"/>
                </a:solidFill>
                <a:effectLst/>
                <a:uLnTx/>
                <a:uFillTx/>
                <a:latin typeface="Arial"/>
                <a:cs typeface="Arial"/>
              </a:rPr>
              <a:t>We</a:t>
            </a:r>
            <a:r>
              <a:rPr kumimoji="0" sz="2800" b="0" i="0" u="none" strike="noStrike" kern="0" cap="none" spc="-4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will</a:t>
            </a:r>
            <a:r>
              <a:rPr kumimoji="0" sz="2800" b="0" i="0" u="none" strike="noStrike" kern="0" cap="none" spc="-40" normalizeH="0" baseline="0" noProof="0" dirty="0">
                <a:ln>
                  <a:noFill/>
                </a:ln>
                <a:solidFill>
                  <a:sysClr val="windowText" lastClr="000000"/>
                </a:solidFill>
                <a:effectLst/>
                <a:uLnTx/>
                <a:uFillTx/>
                <a:latin typeface="Arial"/>
                <a:cs typeface="Arial"/>
              </a:rPr>
              <a:t> </a:t>
            </a:r>
            <a:r>
              <a:rPr kumimoji="0" sz="2800" b="0" i="0" u="none" strike="noStrike" kern="0" cap="none" spc="-160" normalizeH="0" baseline="0" noProof="0" dirty="0">
                <a:ln>
                  <a:noFill/>
                </a:ln>
                <a:solidFill>
                  <a:sysClr val="windowText" lastClr="000000"/>
                </a:solidFill>
                <a:effectLst/>
                <a:uLnTx/>
                <a:uFillTx/>
                <a:latin typeface="Arial"/>
                <a:cs typeface="Arial"/>
              </a:rPr>
              <a:t>come</a:t>
            </a:r>
            <a:r>
              <a:rPr kumimoji="0" sz="2800" b="0" i="0" u="none" strike="noStrike" kern="0" cap="none" spc="-15" normalizeH="0" baseline="0" noProof="0" dirty="0">
                <a:ln>
                  <a:noFill/>
                </a:ln>
                <a:solidFill>
                  <a:sysClr val="windowText" lastClr="000000"/>
                </a:solidFill>
                <a:effectLst/>
                <a:uLnTx/>
                <a:uFillTx/>
                <a:latin typeface="Arial"/>
                <a:cs typeface="Arial"/>
              </a:rPr>
              <a:t> </a:t>
            </a:r>
            <a:r>
              <a:rPr kumimoji="0" sz="2800" b="0" i="0" u="none" strike="noStrike" kern="0" cap="none" spc="-180" normalizeH="0" baseline="0" noProof="0" dirty="0">
                <a:ln>
                  <a:noFill/>
                </a:ln>
                <a:solidFill>
                  <a:sysClr val="windowText" lastClr="000000"/>
                </a:solidFill>
                <a:effectLst/>
                <a:uLnTx/>
                <a:uFillTx/>
                <a:latin typeface="Arial"/>
                <a:cs typeface="Arial"/>
              </a:rPr>
              <a:t>across</a:t>
            </a:r>
            <a:r>
              <a:rPr kumimoji="0" sz="2800" b="0" i="0" u="none" strike="noStrike" kern="0" cap="none" spc="-1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a</a:t>
            </a:r>
            <a:r>
              <a:rPr kumimoji="0" sz="2800" b="0" i="0" u="none" strike="noStrike" kern="0" cap="none" spc="-20" normalizeH="0" baseline="0" noProof="0" dirty="0">
                <a:ln>
                  <a:noFill/>
                </a:ln>
                <a:solidFill>
                  <a:sysClr val="windowText" lastClr="000000"/>
                </a:solidFill>
                <a:effectLst/>
                <a:uLnTx/>
                <a:uFillTx/>
                <a:latin typeface="Arial"/>
                <a:cs typeface="Arial"/>
              </a:rPr>
              <a:t> </a:t>
            </a:r>
            <a:r>
              <a:rPr kumimoji="0" sz="2800" b="0" i="0" u="none" strike="noStrike" kern="0" cap="none" spc="-105" normalizeH="0" baseline="0" noProof="0" dirty="0">
                <a:ln>
                  <a:noFill/>
                </a:ln>
                <a:solidFill>
                  <a:sysClr val="windowText" lastClr="000000"/>
                </a:solidFill>
                <a:effectLst/>
                <a:uLnTx/>
                <a:uFillTx/>
                <a:latin typeface="Arial"/>
                <a:cs typeface="Arial"/>
              </a:rPr>
              <a:t>number</a:t>
            </a:r>
            <a:r>
              <a:rPr kumimoji="0" sz="2800" b="0" i="0" u="none" strike="noStrike" kern="0" cap="none" spc="0" normalizeH="0" baseline="0" noProof="0" dirty="0">
                <a:ln>
                  <a:noFill/>
                </a:ln>
                <a:solidFill>
                  <a:sysClr val="windowText" lastClr="000000"/>
                </a:solidFill>
                <a:effectLst/>
                <a:uLnTx/>
                <a:uFillTx/>
                <a:latin typeface="Arial"/>
                <a:cs typeface="Arial"/>
              </a:rPr>
              <a:t> of</a:t>
            </a:r>
            <a:r>
              <a:rPr kumimoji="0" sz="2800" b="0" i="0" u="none" strike="noStrike" kern="0" cap="none" spc="-20" normalizeH="0" baseline="0" noProof="0" dirty="0">
                <a:ln>
                  <a:noFill/>
                </a:ln>
                <a:solidFill>
                  <a:sysClr val="windowText" lastClr="000000"/>
                </a:solidFill>
                <a:effectLst/>
                <a:uLnTx/>
                <a:uFillTx/>
                <a:latin typeface="Arial"/>
                <a:cs typeface="Arial"/>
              </a:rPr>
              <a:t> </a:t>
            </a:r>
            <a:r>
              <a:rPr kumimoji="0" sz="2800" b="0" i="0" u="none" strike="noStrike" kern="0" cap="none" spc="-165" normalizeH="0" baseline="0" noProof="0" dirty="0">
                <a:ln>
                  <a:noFill/>
                </a:ln>
                <a:solidFill>
                  <a:sysClr val="windowText" lastClr="000000"/>
                </a:solidFill>
                <a:effectLst/>
                <a:uLnTx/>
                <a:uFillTx/>
                <a:latin typeface="Arial"/>
                <a:cs typeface="Arial"/>
              </a:rPr>
              <a:t>systems 	</a:t>
            </a:r>
            <a:r>
              <a:rPr kumimoji="0" sz="2800" b="0" i="0" u="none" strike="noStrike" kern="0" cap="none" spc="0" normalizeH="0" baseline="0" noProof="0" dirty="0">
                <a:ln>
                  <a:noFill/>
                </a:ln>
                <a:solidFill>
                  <a:sysClr val="windowText" lastClr="000000"/>
                </a:solidFill>
                <a:effectLst/>
                <a:uLnTx/>
                <a:uFillTx/>
                <a:latin typeface="Arial"/>
                <a:cs typeface="Arial"/>
              </a:rPr>
              <a:t>in</a:t>
            </a:r>
            <a:r>
              <a:rPr kumimoji="0" sz="2800" b="0" i="0" u="none" strike="noStrike" kern="0" cap="none" spc="-65" normalizeH="0" baseline="0" noProof="0" dirty="0">
                <a:ln>
                  <a:noFill/>
                </a:ln>
                <a:solidFill>
                  <a:sysClr val="windowText" lastClr="000000"/>
                </a:solidFill>
                <a:effectLst/>
                <a:uLnTx/>
                <a:uFillTx/>
                <a:latin typeface="Arial"/>
                <a:cs typeface="Arial"/>
              </a:rPr>
              <a:t> </a:t>
            </a:r>
            <a:r>
              <a:rPr kumimoji="0" sz="2800" b="0" i="0" u="none" strike="noStrike" kern="0" cap="none" spc="-50" normalizeH="0" baseline="0" noProof="0" dirty="0">
                <a:ln>
                  <a:noFill/>
                </a:ln>
                <a:solidFill>
                  <a:sysClr val="windowText" lastClr="000000"/>
                </a:solidFill>
                <a:effectLst/>
                <a:uLnTx/>
                <a:uFillTx/>
                <a:latin typeface="Arial"/>
                <a:cs typeface="Arial"/>
              </a:rPr>
              <a:t>which</a:t>
            </a:r>
            <a:r>
              <a:rPr kumimoji="0" sz="2800" b="0" i="0" u="none" strike="noStrike" kern="0" cap="none" spc="-5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the</a:t>
            </a:r>
            <a:r>
              <a:rPr kumimoji="0" sz="2800" b="0" i="0" u="none" strike="noStrike" kern="0" cap="none" spc="-70" normalizeH="0" baseline="0" noProof="0" dirty="0">
                <a:ln>
                  <a:noFill/>
                </a:ln>
                <a:solidFill>
                  <a:sysClr val="windowText" lastClr="000000"/>
                </a:solidFill>
                <a:effectLst/>
                <a:uLnTx/>
                <a:uFillTx/>
                <a:latin typeface="Arial"/>
                <a:cs typeface="Arial"/>
              </a:rPr>
              <a:t> </a:t>
            </a:r>
            <a:r>
              <a:rPr kumimoji="0" sz="2800" b="0" i="0" u="none" strike="noStrike" kern="0" cap="none" spc="-35" normalizeH="0" baseline="0" noProof="0" dirty="0">
                <a:ln>
                  <a:noFill/>
                </a:ln>
                <a:solidFill>
                  <a:sysClr val="windowText" lastClr="000000"/>
                </a:solidFill>
                <a:effectLst/>
                <a:uLnTx/>
                <a:uFillTx/>
                <a:latin typeface="Arial"/>
                <a:cs typeface="Arial"/>
              </a:rPr>
              <a:t>interaction</a:t>
            </a:r>
            <a:r>
              <a:rPr kumimoji="0" sz="2800" b="0" i="0" u="none" strike="noStrike" kern="0" cap="none" spc="-55" normalizeH="0" baseline="0" noProof="0" dirty="0">
                <a:ln>
                  <a:noFill/>
                </a:ln>
                <a:solidFill>
                  <a:sysClr val="windowText" lastClr="000000"/>
                </a:solidFill>
                <a:effectLst/>
                <a:uLnTx/>
                <a:uFillTx/>
                <a:latin typeface="Arial"/>
                <a:cs typeface="Arial"/>
              </a:rPr>
              <a:t> </a:t>
            </a:r>
            <a:r>
              <a:rPr kumimoji="0" sz="2800" b="0" i="0" u="none" strike="noStrike" kern="0" cap="none" spc="-10" normalizeH="0" baseline="0" noProof="0" dirty="0">
                <a:ln>
                  <a:noFill/>
                </a:ln>
                <a:solidFill>
                  <a:sysClr val="windowText" lastClr="000000"/>
                </a:solidFill>
                <a:effectLst/>
                <a:uLnTx/>
                <a:uFillTx/>
                <a:latin typeface="Arial"/>
                <a:cs typeface="Arial"/>
              </a:rPr>
              <a:t>potential 	</a:t>
            </a:r>
            <a:r>
              <a:rPr kumimoji="0" sz="2800" b="0" i="0" u="none" strike="noStrike" kern="0" cap="none" spc="-130" normalizeH="0" baseline="0" noProof="0" dirty="0">
                <a:ln>
                  <a:noFill/>
                </a:ln>
                <a:solidFill>
                  <a:sysClr val="windowText" lastClr="000000"/>
                </a:solidFill>
                <a:effectLst/>
                <a:uLnTx/>
                <a:uFillTx/>
                <a:latin typeface="Arial"/>
                <a:cs typeface="Arial"/>
              </a:rPr>
              <a:t>between</a:t>
            </a:r>
            <a:r>
              <a:rPr kumimoji="0" sz="2800" b="0" i="0" u="none" strike="noStrike" kern="0" cap="none" spc="-6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two</a:t>
            </a:r>
            <a:r>
              <a:rPr kumimoji="0" sz="2800" b="0" i="0" u="none" strike="noStrike" kern="0" cap="none" spc="-95" normalizeH="0" baseline="0" noProof="0" dirty="0">
                <a:ln>
                  <a:noFill/>
                </a:ln>
                <a:solidFill>
                  <a:sysClr val="windowText" lastClr="000000"/>
                </a:solidFill>
                <a:effectLst/>
                <a:uLnTx/>
                <a:uFillTx/>
                <a:latin typeface="Arial"/>
                <a:cs typeface="Arial"/>
              </a:rPr>
              <a:t> </a:t>
            </a:r>
            <a:r>
              <a:rPr kumimoji="0" sz="2800" b="0" i="0" u="none" strike="noStrike" kern="0" cap="none" spc="-65" normalizeH="0" baseline="0" noProof="0" dirty="0">
                <a:ln>
                  <a:noFill/>
                </a:ln>
                <a:solidFill>
                  <a:sysClr val="windowText" lastClr="000000"/>
                </a:solidFill>
                <a:effectLst/>
                <a:uLnTx/>
                <a:uFillTx/>
                <a:latin typeface="Arial"/>
                <a:cs typeface="Arial"/>
              </a:rPr>
              <a:t>particles</a:t>
            </a:r>
            <a:r>
              <a:rPr kumimoji="0" sz="2800" b="0" i="0" u="none" strike="noStrike" kern="0" cap="none" spc="-8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is</a:t>
            </a:r>
            <a:r>
              <a:rPr kumimoji="0" sz="2800" b="0" i="0" u="none" strike="noStrike" kern="0" cap="none" spc="-9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a</a:t>
            </a:r>
            <a:r>
              <a:rPr kumimoji="0" sz="2800" b="0" i="0" u="none" strike="noStrike" kern="0" cap="none" spc="-80" normalizeH="0" baseline="0" noProof="0" dirty="0">
                <a:ln>
                  <a:noFill/>
                </a:ln>
                <a:solidFill>
                  <a:sysClr val="windowText" lastClr="000000"/>
                </a:solidFill>
                <a:effectLst/>
                <a:uLnTx/>
                <a:uFillTx/>
                <a:latin typeface="Arial"/>
                <a:cs typeface="Arial"/>
              </a:rPr>
              <a:t> </a:t>
            </a:r>
            <a:r>
              <a:rPr kumimoji="0" sz="2800" b="0" i="0" u="none" strike="noStrike" kern="0" cap="none" spc="-10" normalizeH="0" baseline="0" noProof="0" dirty="0">
                <a:ln>
                  <a:noFill/>
                </a:ln>
                <a:solidFill>
                  <a:sysClr val="windowText" lastClr="000000"/>
                </a:solidFill>
                <a:effectLst/>
                <a:uLnTx/>
                <a:uFillTx/>
                <a:latin typeface="Arial"/>
                <a:cs typeface="Arial"/>
              </a:rPr>
              <a:t>function</a:t>
            </a:r>
            <a:r>
              <a:rPr kumimoji="0" sz="2800" b="0" i="0" u="none" strike="noStrike" kern="0" cap="none" spc="-70" normalizeH="0" baseline="0" noProof="0" dirty="0">
                <a:ln>
                  <a:noFill/>
                </a:ln>
                <a:solidFill>
                  <a:sysClr val="windowText" lastClr="000000"/>
                </a:solidFill>
                <a:effectLst/>
                <a:uLnTx/>
                <a:uFillTx/>
                <a:latin typeface="Arial"/>
                <a:cs typeface="Arial"/>
              </a:rPr>
              <a:t> </a:t>
            </a:r>
            <a:r>
              <a:rPr kumimoji="0" sz="2800" b="0" i="0" u="none" strike="noStrike" kern="0" cap="none" spc="-20" normalizeH="0" baseline="0" noProof="0" dirty="0">
                <a:ln>
                  <a:noFill/>
                </a:ln>
                <a:solidFill>
                  <a:sysClr val="windowText" lastClr="000000"/>
                </a:solidFill>
                <a:effectLst/>
                <a:uLnTx/>
                <a:uFillTx/>
                <a:latin typeface="Arial"/>
                <a:cs typeface="Arial"/>
              </a:rPr>
              <a:t>only 	</a:t>
            </a:r>
            <a:r>
              <a:rPr kumimoji="0" sz="2800" b="0" i="0" u="none" strike="noStrike" kern="0" cap="none" spc="0" normalizeH="0" baseline="0" noProof="0" dirty="0">
                <a:ln>
                  <a:noFill/>
                </a:ln>
                <a:solidFill>
                  <a:sysClr val="windowText" lastClr="000000"/>
                </a:solidFill>
                <a:effectLst/>
                <a:uLnTx/>
                <a:uFillTx/>
                <a:latin typeface="Arial"/>
                <a:cs typeface="Arial"/>
              </a:rPr>
              <a:t>of</a:t>
            </a:r>
            <a:r>
              <a:rPr kumimoji="0" sz="2800" b="0" i="0" u="none" strike="noStrike" kern="0" cap="none" spc="-5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the</a:t>
            </a:r>
            <a:r>
              <a:rPr kumimoji="0" sz="2800" b="0" i="0" u="none" strike="noStrike" kern="0" cap="none" spc="-50" normalizeH="0" baseline="0" noProof="0" dirty="0">
                <a:ln>
                  <a:noFill/>
                </a:ln>
                <a:solidFill>
                  <a:sysClr val="windowText" lastClr="000000"/>
                </a:solidFill>
                <a:effectLst/>
                <a:uLnTx/>
                <a:uFillTx/>
                <a:latin typeface="Arial"/>
                <a:cs typeface="Arial"/>
              </a:rPr>
              <a:t> </a:t>
            </a:r>
            <a:r>
              <a:rPr kumimoji="0" sz="2800" b="0" i="0" u="none" strike="noStrike" kern="0" cap="none" spc="-105" normalizeH="0" baseline="0" noProof="0" dirty="0">
                <a:ln>
                  <a:noFill/>
                </a:ln>
                <a:solidFill>
                  <a:sysClr val="windowText" lastClr="000000"/>
                </a:solidFill>
                <a:effectLst/>
                <a:uLnTx/>
                <a:uFillTx/>
                <a:latin typeface="Arial"/>
                <a:cs typeface="Arial"/>
              </a:rPr>
              <a:t>distance</a:t>
            </a:r>
            <a:r>
              <a:rPr kumimoji="0" sz="2800" b="0" i="0" u="none" strike="noStrike" kern="0" cap="none" spc="-45" normalizeH="0" baseline="0" noProof="0" dirty="0">
                <a:ln>
                  <a:noFill/>
                </a:ln>
                <a:solidFill>
                  <a:sysClr val="windowText" lastClr="000000"/>
                </a:solidFill>
                <a:effectLst/>
                <a:uLnTx/>
                <a:uFillTx/>
                <a:latin typeface="Arial"/>
                <a:cs typeface="Arial"/>
              </a:rPr>
              <a:t> </a:t>
            </a:r>
            <a:r>
              <a:rPr kumimoji="0" sz="2800" b="0" i="0" u="none" strike="noStrike" kern="0" cap="none" spc="-140" normalizeH="0" baseline="0" noProof="0" dirty="0">
                <a:ln>
                  <a:noFill/>
                </a:ln>
                <a:solidFill>
                  <a:sysClr val="windowText" lastClr="000000"/>
                </a:solidFill>
                <a:effectLst/>
                <a:uLnTx/>
                <a:uFillTx/>
                <a:latin typeface="Arial"/>
                <a:cs typeface="Arial"/>
              </a:rPr>
              <a:t>between</a:t>
            </a:r>
            <a:r>
              <a:rPr kumimoji="0" sz="2800" b="0" i="0" u="none" strike="noStrike" kern="0" cap="none" spc="-40" normalizeH="0" baseline="0" noProof="0" dirty="0">
                <a:ln>
                  <a:noFill/>
                </a:ln>
                <a:solidFill>
                  <a:sysClr val="windowText" lastClr="000000"/>
                </a:solidFill>
                <a:effectLst/>
                <a:uLnTx/>
                <a:uFillTx/>
                <a:latin typeface="Arial"/>
                <a:cs typeface="Arial"/>
              </a:rPr>
              <a:t> </a:t>
            </a:r>
            <a:r>
              <a:rPr kumimoji="0" sz="2800" b="0" i="0" u="none" strike="noStrike" kern="0" cap="none" spc="-25" normalizeH="0" baseline="0" noProof="0" dirty="0">
                <a:ln>
                  <a:noFill/>
                </a:ln>
                <a:solidFill>
                  <a:sysClr val="windowText" lastClr="000000"/>
                </a:solidFill>
                <a:effectLst/>
                <a:uLnTx/>
                <a:uFillTx/>
                <a:latin typeface="Arial"/>
                <a:cs typeface="Arial"/>
              </a:rPr>
              <a:t>them</a:t>
            </a:r>
            <a:r>
              <a:rPr kumimoji="0" sz="2800" b="0" i="0" u="none" strike="noStrike" kern="0" cap="none" spc="-4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a:t>
            </a:r>
            <a:r>
              <a:rPr kumimoji="0" sz="2800" b="0" i="0" u="none" strike="noStrike" kern="0" cap="none" spc="-50" normalizeH="0" baseline="0" noProof="0" dirty="0">
                <a:ln>
                  <a:noFill/>
                </a:ln>
                <a:solidFill>
                  <a:sysClr val="windowText" lastClr="000000"/>
                </a:solidFill>
                <a:effectLst/>
                <a:uLnTx/>
                <a:uFillTx/>
                <a:latin typeface="Arial"/>
                <a:cs typeface="Arial"/>
              </a:rPr>
              <a:t> </a:t>
            </a:r>
            <a:r>
              <a:rPr kumimoji="0" sz="2800" b="0" i="0" u="none" strike="noStrike" kern="0" cap="none" spc="-140" normalizeH="0" baseline="0" noProof="0" dirty="0">
                <a:ln>
                  <a:noFill/>
                </a:ln>
                <a:solidFill>
                  <a:sysClr val="windowText" lastClr="000000"/>
                </a:solidFill>
                <a:effectLst/>
                <a:uLnTx/>
                <a:uFillTx/>
                <a:latin typeface="Arial"/>
                <a:cs typeface="Arial"/>
              </a:rPr>
              <a:t>these</a:t>
            </a:r>
            <a:r>
              <a:rPr kumimoji="0" sz="2800" b="0" i="0" u="none" strike="noStrike" kern="0" cap="none" spc="-45" normalizeH="0" baseline="0" noProof="0" dirty="0">
                <a:ln>
                  <a:noFill/>
                </a:ln>
                <a:solidFill>
                  <a:sysClr val="windowText" lastClr="000000"/>
                </a:solidFill>
                <a:effectLst/>
                <a:uLnTx/>
                <a:uFillTx/>
                <a:latin typeface="Arial"/>
                <a:cs typeface="Arial"/>
              </a:rPr>
              <a:t> </a:t>
            </a:r>
            <a:r>
              <a:rPr kumimoji="0" sz="2800" b="0" i="0" u="none" strike="noStrike" kern="0" cap="none" spc="-25" normalizeH="0" baseline="0" noProof="0" dirty="0">
                <a:ln>
                  <a:noFill/>
                </a:ln>
                <a:solidFill>
                  <a:sysClr val="windowText" lastClr="000000"/>
                </a:solidFill>
                <a:effectLst/>
                <a:uLnTx/>
                <a:uFillTx/>
                <a:latin typeface="Arial"/>
                <a:cs typeface="Arial"/>
              </a:rPr>
              <a:t>are 	</a:t>
            </a:r>
            <a:r>
              <a:rPr kumimoji="0" sz="2800" b="0" i="0" u="none" strike="noStrike" kern="0" cap="none" spc="-100" normalizeH="0" baseline="0" noProof="0" dirty="0">
                <a:ln>
                  <a:noFill/>
                </a:ln>
                <a:solidFill>
                  <a:sysClr val="windowText" lastClr="000000"/>
                </a:solidFill>
                <a:effectLst/>
                <a:uLnTx/>
                <a:uFillTx/>
                <a:latin typeface="Arial"/>
                <a:cs typeface="Arial"/>
              </a:rPr>
              <a:t>called</a:t>
            </a:r>
            <a:r>
              <a:rPr kumimoji="0" sz="2800" b="0" i="0" u="none" strike="noStrike" kern="0" cap="none" spc="-95" normalizeH="0" baseline="0" noProof="0" dirty="0">
                <a:ln>
                  <a:noFill/>
                </a:ln>
                <a:solidFill>
                  <a:sysClr val="windowText" lastClr="000000"/>
                </a:solidFill>
                <a:effectLst/>
                <a:uLnTx/>
                <a:uFillTx/>
                <a:latin typeface="Arial"/>
                <a:cs typeface="Arial"/>
              </a:rPr>
              <a:t> </a:t>
            </a:r>
            <a:r>
              <a:rPr kumimoji="0" sz="2800" b="0" i="0" u="none" strike="noStrike" kern="0" cap="none" spc="-80" normalizeH="0" baseline="0" noProof="0" dirty="0">
                <a:ln>
                  <a:noFill/>
                </a:ln>
                <a:solidFill>
                  <a:sysClr val="windowText" lastClr="000000"/>
                </a:solidFill>
                <a:effectLst/>
                <a:uLnTx/>
                <a:uFillTx/>
                <a:latin typeface="Arial"/>
                <a:cs typeface="Arial"/>
              </a:rPr>
              <a:t>central-</a:t>
            </a:r>
            <a:r>
              <a:rPr kumimoji="0" sz="2800" b="0" i="0" u="none" strike="noStrike" kern="0" cap="none" spc="-55" normalizeH="0" baseline="0" noProof="0" dirty="0">
                <a:ln>
                  <a:noFill/>
                </a:ln>
                <a:solidFill>
                  <a:sysClr val="windowText" lastClr="000000"/>
                </a:solidFill>
                <a:effectLst/>
                <a:uLnTx/>
                <a:uFillTx/>
                <a:latin typeface="Arial"/>
                <a:cs typeface="Arial"/>
              </a:rPr>
              <a:t>force</a:t>
            </a:r>
            <a:r>
              <a:rPr kumimoji="0" sz="2800" b="0" i="0" u="none" strike="noStrike" kern="0" cap="none" spc="-85" normalizeH="0" baseline="0" noProof="0" dirty="0">
                <a:ln>
                  <a:noFill/>
                </a:ln>
                <a:solidFill>
                  <a:sysClr val="windowText" lastClr="000000"/>
                </a:solidFill>
                <a:effectLst/>
                <a:uLnTx/>
                <a:uFillTx/>
                <a:latin typeface="Arial"/>
                <a:cs typeface="Arial"/>
              </a:rPr>
              <a:t> </a:t>
            </a:r>
            <a:r>
              <a:rPr kumimoji="0" sz="2800" b="0" i="0" u="none" strike="noStrike" kern="0" cap="none" spc="-10" normalizeH="0" baseline="0" noProof="0" dirty="0">
                <a:ln>
                  <a:noFill/>
                </a:ln>
                <a:solidFill>
                  <a:sysClr val="windowText" lastClr="000000"/>
                </a:solidFill>
                <a:effectLst/>
                <a:uLnTx/>
                <a:uFillTx/>
                <a:latin typeface="Arial"/>
                <a:cs typeface="Arial"/>
              </a:rPr>
              <a:t>potentials</a:t>
            </a:r>
            <a:endParaRPr kumimoji="0" sz="2800" b="0" i="0" u="none" strike="noStrike" kern="0" cap="none" spc="0" normalizeH="0" baseline="0" noProof="0">
              <a:ln>
                <a:noFill/>
              </a:ln>
              <a:solidFill>
                <a:sysClr val="windowText" lastClr="000000"/>
              </a:solidFill>
              <a:effectLst/>
              <a:uLnTx/>
              <a:uFillTx/>
              <a:latin typeface="Arial"/>
              <a:cs typeface="Arial"/>
            </a:endParaRPr>
          </a:p>
        </p:txBody>
      </p:sp>
      <p:pic>
        <p:nvPicPr>
          <p:cNvPr id="4" name="object 4"/>
          <p:cNvPicPr/>
          <p:nvPr/>
        </p:nvPicPr>
        <p:blipFill>
          <a:blip r:embed="rId2" cstate="print"/>
          <a:stretch>
            <a:fillRect/>
          </a:stretch>
        </p:blipFill>
        <p:spPr>
          <a:xfrm>
            <a:off x="8765992" y="1335617"/>
            <a:ext cx="2711320" cy="1960932"/>
          </a:xfrm>
          <a:prstGeom prst="rect">
            <a:avLst/>
          </a:prstGeom>
        </p:spPr>
      </p:pic>
      <p:pic>
        <p:nvPicPr>
          <p:cNvPr id="5" name="object 5"/>
          <p:cNvPicPr/>
          <p:nvPr/>
        </p:nvPicPr>
        <p:blipFill>
          <a:blip r:embed="rId3" cstate="print"/>
          <a:stretch>
            <a:fillRect/>
          </a:stretch>
        </p:blipFill>
        <p:spPr>
          <a:xfrm>
            <a:off x="8800338" y="4027305"/>
            <a:ext cx="2724150" cy="552656"/>
          </a:xfrm>
          <a:prstGeom prst="rect">
            <a:avLst/>
          </a:prstGeom>
        </p:spPr>
      </p:pic>
      <p:pic>
        <p:nvPicPr>
          <p:cNvPr id="6" name="object 6"/>
          <p:cNvPicPr/>
          <p:nvPr/>
        </p:nvPicPr>
        <p:blipFill>
          <a:blip r:embed="rId4" cstate="print"/>
          <a:stretch>
            <a:fillRect/>
          </a:stretch>
        </p:blipFill>
        <p:spPr>
          <a:xfrm>
            <a:off x="3470147" y="3102864"/>
            <a:ext cx="3105911" cy="923544"/>
          </a:xfrm>
          <a:prstGeom prst="rect">
            <a:avLst/>
          </a:prstGeom>
        </p:spPr>
      </p:pic>
      <p:pic>
        <p:nvPicPr>
          <p:cNvPr id="7" name="object 7"/>
          <p:cNvPicPr/>
          <p:nvPr/>
        </p:nvPicPr>
        <p:blipFill>
          <a:blip r:embed="rId5" cstate="print"/>
          <a:stretch>
            <a:fillRect/>
          </a:stretch>
        </p:blipFill>
        <p:spPr>
          <a:xfrm>
            <a:off x="492248" y="4488619"/>
            <a:ext cx="7714874" cy="467041"/>
          </a:xfrm>
          <a:prstGeom prst="rect">
            <a:avLst/>
          </a:prstGeom>
        </p:spPr>
      </p:pic>
      <p:pic>
        <p:nvPicPr>
          <p:cNvPr id="8" name="object 8"/>
          <p:cNvPicPr/>
          <p:nvPr/>
        </p:nvPicPr>
        <p:blipFill>
          <a:blip r:embed="rId6" cstate="print"/>
          <a:stretch>
            <a:fillRect/>
          </a:stretch>
        </p:blipFill>
        <p:spPr>
          <a:xfrm>
            <a:off x="3911051" y="5433660"/>
            <a:ext cx="3323737" cy="8987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90" dirty="0"/>
              <a:t>Lennard-</a:t>
            </a:r>
            <a:r>
              <a:rPr spc="-330" dirty="0"/>
              <a:t>Jones</a:t>
            </a:r>
            <a:r>
              <a:rPr spc="70" dirty="0"/>
              <a:t> </a:t>
            </a:r>
            <a:r>
              <a:rPr spc="75" dirty="0"/>
              <a:t>(LJ)</a:t>
            </a:r>
            <a:r>
              <a:rPr spc="100" dirty="0"/>
              <a:t> </a:t>
            </a:r>
            <a:r>
              <a:rPr dirty="0"/>
              <a:t>pair</a:t>
            </a:r>
            <a:r>
              <a:rPr spc="90" dirty="0"/>
              <a:t> </a:t>
            </a:r>
            <a:r>
              <a:rPr spc="-30" dirty="0"/>
              <a:t>potential</a:t>
            </a:r>
          </a:p>
        </p:txBody>
      </p:sp>
      <p:sp>
        <p:nvSpPr>
          <p:cNvPr id="3" name="object 3"/>
          <p:cNvSpPr txBox="1"/>
          <p:nvPr/>
        </p:nvSpPr>
        <p:spPr>
          <a:xfrm>
            <a:off x="351434" y="1113281"/>
            <a:ext cx="6758305" cy="4151629"/>
          </a:xfrm>
          <a:prstGeom prst="rect">
            <a:avLst/>
          </a:prstGeom>
        </p:spPr>
        <p:txBody>
          <a:bodyPr vert="horz" wrap="square" lIns="0" tIns="60960" rIns="0" bIns="0" rtlCol="0">
            <a:spAutoFit/>
          </a:bodyPr>
          <a:lstStyle/>
          <a:p>
            <a:pPr marL="265430" marR="585470" lvl="0" indent="-227965" algn="just" defTabSz="914400" eaLnBrk="1" fontAlgn="auto" latinLnBrk="0" hangingPunct="1">
              <a:lnSpc>
                <a:spcPts val="3020"/>
              </a:lnSpc>
              <a:spcBef>
                <a:spcPts val="480"/>
              </a:spcBef>
              <a:spcAft>
                <a:spcPts val="0"/>
              </a:spcAft>
              <a:buClrTx/>
              <a:buSzTx/>
              <a:buFontTx/>
              <a:buChar char="•"/>
              <a:tabLst>
                <a:tab pos="266700" algn="l"/>
              </a:tabLst>
              <a:defRPr/>
            </a:pPr>
            <a:r>
              <a:rPr kumimoji="0" sz="2800" b="0" i="0" u="none" strike="noStrike" kern="0" cap="none" spc="0" normalizeH="0" baseline="0" noProof="0" dirty="0">
                <a:ln>
                  <a:noFill/>
                </a:ln>
                <a:solidFill>
                  <a:sysClr val="windowText" lastClr="000000"/>
                </a:solidFill>
                <a:effectLst/>
                <a:uLnTx/>
                <a:uFillTx/>
                <a:latin typeface="Arial"/>
                <a:cs typeface="Arial"/>
              </a:rPr>
              <a:t>A</a:t>
            </a:r>
            <a:r>
              <a:rPr kumimoji="0" sz="2800" b="0" i="0" u="none" strike="noStrike" kern="0" cap="none" spc="-8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typical</a:t>
            </a:r>
            <a:r>
              <a:rPr kumimoji="0" sz="2800" b="0" i="0" u="none" strike="noStrike" kern="0" cap="none" spc="-60" normalizeH="0" baseline="0" noProof="0" dirty="0">
                <a:ln>
                  <a:noFill/>
                </a:ln>
                <a:solidFill>
                  <a:sysClr val="windowText" lastClr="000000"/>
                </a:solidFill>
                <a:effectLst/>
                <a:uLnTx/>
                <a:uFillTx/>
                <a:latin typeface="Arial"/>
                <a:cs typeface="Arial"/>
              </a:rPr>
              <a:t> </a:t>
            </a:r>
            <a:r>
              <a:rPr kumimoji="0" sz="2800" b="0" i="0" u="none" strike="noStrike" kern="0" cap="none" spc="-155" normalizeH="0" baseline="0" noProof="0" dirty="0">
                <a:ln>
                  <a:noFill/>
                </a:ln>
                <a:solidFill>
                  <a:sysClr val="windowText" lastClr="000000"/>
                </a:solidFill>
                <a:effectLst/>
                <a:uLnTx/>
                <a:uFillTx/>
                <a:latin typeface="Arial"/>
                <a:cs typeface="Arial"/>
              </a:rPr>
              <a:t>example</a:t>
            </a:r>
            <a:r>
              <a:rPr kumimoji="0" sz="2800" b="0" i="0" u="none" strike="noStrike" kern="0" cap="none" spc="-3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is</a:t>
            </a:r>
            <a:r>
              <a:rPr kumimoji="0" sz="2800" b="0" i="0" u="none" strike="noStrike" kern="0" cap="none" spc="-6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the</a:t>
            </a:r>
            <a:r>
              <a:rPr kumimoji="0" sz="2800" b="0" i="0" u="none" strike="noStrike" kern="0" cap="none" spc="-45" normalizeH="0" baseline="0" noProof="0" dirty="0">
                <a:ln>
                  <a:noFill/>
                </a:ln>
                <a:solidFill>
                  <a:sysClr val="windowText" lastClr="000000"/>
                </a:solidFill>
                <a:effectLst/>
                <a:uLnTx/>
                <a:uFillTx/>
                <a:latin typeface="Arial"/>
                <a:cs typeface="Arial"/>
              </a:rPr>
              <a:t> </a:t>
            </a:r>
            <a:r>
              <a:rPr kumimoji="0" sz="2800" b="0" i="0" u="none" strike="noStrike" kern="0" cap="none" spc="-145" normalizeH="0" baseline="0" noProof="0" dirty="0">
                <a:ln>
                  <a:noFill/>
                </a:ln>
                <a:solidFill>
                  <a:sysClr val="windowText" lastClr="000000"/>
                </a:solidFill>
                <a:effectLst/>
                <a:uLnTx/>
                <a:uFillTx/>
                <a:latin typeface="Arial"/>
                <a:cs typeface="Arial"/>
              </a:rPr>
              <a:t>Lennard</a:t>
            </a:r>
            <a:r>
              <a:rPr kumimoji="0" sz="2800" b="0" i="0" u="none" strike="noStrike" kern="0" cap="none" spc="-145" normalizeH="0" baseline="0" noProof="0" dirty="0">
                <a:ln>
                  <a:noFill/>
                </a:ln>
                <a:solidFill>
                  <a:sysClr val="windowText" lastClr="000000"/>
                </a:solidFill>
                <a:effectLst/>
                <a:uLnTx/>
                <a:uFillTx/>
                <a:latin typeface="Times New Roman"/>
                <a:cs typeface="Times New Roman"/>
              </a:rPr>
              <a:t>−</a:t>
            </a:r>
            <a:r>
              <a:rPr kumimoji="0" sz="2800" b="0" i="0" u="none" strike="noStrike" kern="0" cap="none" spc="-145" normalizeH="0" baseline="0" noProof="0" dirty="0">
                <a:ln>
                  <a:noFill/>
                </a:ln>
                <a:solidFill>
                  <a:sysClr val="windowText" lastClr="000000"/>
                </a:solidFill>
                <a:effectLst/>
                <a:uLnTx/>
                <a:uFillTx/>
                <a:latin typeface="Arial"/>
                <a:cs typeface="Arial"/>
              </a:rPr>
              <a:t>Jones 	</a:t>
            </a:r>
            <a:r>
              <a:rPr kumimoji="0" sz="2800" b="0" i="0" u="none" strike="noStrike" kern="0" cap="none" spc="-25" normalizeH="0" baseline="0" noProof="0" dirty="0">
                <a:ln>
                  <a:noFill/>
                </a:ln>
                <a:solidFill>
                  <a:sysClr val="windowText" lastClr="000000"/>
                </a:solidFill>
                <a:effectLst/>
                <a:uLnTx/>
                <a:uFillTx/>
                <a:latin typeface="Arial"/>
                <a:cs typeface="Arial"/>
              </a:rPr>
              <a:t>potential</a:t>
            </a:r>
            <a:r>
              <a:rPr kumimoji="0" sz="2800" b="0" i="0" u="none" strike="noStrike" kern="0" cap="none" spc="-75" normalizeH="0" baseline="0" noProof="0" dirty="0">
                <a:ln>
                  <a:noFill/>
                </a:ln>
                <a:solidFill>
                  <a:sysClr val="windowText" lastClr="000000"/>
                </a:solidFill>
                <a:effectLst/>
                <a:uLnTx/>
                <a:uFillTx/>
                <a:latin typeface="Arial"/>
                <a:cs typeface="Arial"/>
              </a:rPr>
              <a:t> </a:t>
            </a:r>
            <a:r>
              <a:rPr kumimoji="0" sz="2800" b="0" i="0" u="none" strike="noStrike" kern="0" cap="none" spc="-120" normalizeH="0" baseline="0" noProof="0" dirty="0">
                <a:ln>
                  <a:noFill/>
                </a:ln>
                <a:solidFill>
                  <a:sysClr val="windowText" lastClr="000000"/>
                </a:solidFill>
                <a:effectLst/>
                <a:uLnTx/>
                <a:uFillTx/>
                <a:latin typeface="Arial"/>
                <a:cs typeface="Arial"/>
              </a:rPr>
              <a:t>(Lennard</a:t>
            </a:r>
            <a:r>
              <a:rPr kumimoji="0" sz="2800" b="0" i="0" u="none" strike="noStrike" kern="0" cap="none" spc="-120" normalizeH="0" baseline="0" noProof="0" dirty="0">
                <a:ln>
                  <a:noFill/>
                </a:ln>
                <a:solidFill>
                  <a:sysClr val="windowText" lastClr="000000"/>
                </a:solidFill>
                <a:effectLst/>
                <a:uLnTx/>
                <a:uFillTx/>
                <a:latin typeface="Times New Roman"/>
                <a:cs typeface="Times New Roman"/>
              </a:rPr>
              <a:t>−</a:t>
            </a:r>
            <a:r>
              <a:rPr kumimoji="0" sz="2800" b="0" i="0" u="none" strike="noStrike" kern="0" cap="none" spc="-120" normalizeH="0" baseline="0" noProof="0" dirty="0">
                <a:ln>
                  <a:noFill/>
                </a:ln>
                <a:solidFill>
                  <a:sysClr val="windowText" lastClr="000000"/>
                </a:solidFill>
                <a:effectLst/>
                <a:uLnTx/>
                <a:uFillTx/>
                <a:latin typeface="Arial"/>
                <a:cs typeface="Arial"/>
              </a:rPr>
              <a:t>Jones</a:t>
            </a:r>
            <a:r>
              <a:rPr kumimoji="0" sz="2800" b="0" i="0" u="none" strike="noStrike" kern="0" cap="none" spc="-55" normalizeH="0" baseline="0" noProof="0" dirty="0">
                <a:ln>
                  <a:noFill/>
                </a:ln>
                <a:solidFill>
                  <a:sysClr val="windowText" lastClr="000000"/>
                </a:solidFill>
                <a:effectLst/>
                <a:uLnTx/>
                <a:uFillTx/>
                <a:latin typeface="Arial"/>
                <a:cs typeface="Arial"/>
              </a:rPr>
              <a:t> </a:t>
            </a:r>
            <a:r>
              <a:rPr kumimoji="0" sz="2800" b="0" i="0" u="none" strike="noStrike" kern="0" cap="none" spc="-10" normalizeH="0" baseline="0" noProof="0" dirty="0">
                <a:ln>
                  <a:noFill/>
                </a:ln>
                <a:solidFill>
                  <a:sysClr val="windowText" lastClr="000000"/>
                </a:solidFill>
                <a:effectLst/>
                <a:uLnTx/>
                <a:uFillTx/>
                <a:latin typeface="Arial"/>
                <a:cs typeface="Arial"/>
              </a:rPr>
              <a:t>1924)</a:t>
            </a:r>
            <a:endParaRPr kumimoji="0" sz="2800" b="0" i="0" u="none" strike="noStrike" kern="0" cap="none" spc="0" normalizeH="0" baseline="0" noProof="0">
              <a:ln>
                <a:noFill/>
              </a:ln>
              <a:solidFill>
                <a:sysClr val="windowText" lastClr="000000"/>
              </a:solidFill>
              <a:effectLst/>
              <a:uLnTx/>
              <a:uFillTx/>
              <a:latin typeface="Arial"/>
              <a:cs typeface="Arial"/>
            </a:endParaRPr>
          </a:p>
          <a:p>
            <a:pPr marL="265430" marR="636270" lvl="0" indent="-227965" algn="just" defTabSz="914400" eaLnBrk="1" fontAlgn="auto" latinLnBrk="0" hangingPunct="1">
              <a:lnSpc>
                <a:spcPct val="90000"/>
              </a:lnSpc>
              <a:spcBef>
                <a:spcPts val="869"/>
              </a:spcBef>
              <a:spcAft>
                <a:spcPts val="0"/>
              </a:spcAft>
              <a:buClrTx/>
              <a:buSzTx/>
              <a:buFontTx/>
              <a:buChar char="•"/>
              <a:tabLst>
                <a:tab pos="266700" algn="l"/>
              </a:tabLst>
              <a:defRPr/>
            </a:pPr>
            <a:r>
              <a:rPr kumimoji="0" sz="2800" b="0" i="0" u="none" strike="noStrike" kern="0" cap="none" spc="-100" normalizeH="0" baseline="0" noProof="0" dirty="0">
                <a:ln>
                  <a:noFill/>
                </a:ln>
                <a:solidFill>
                  <a:sysClr val="windowText" lastClr="000000"/>
                </a:solidFill>
                <a:effectLst/>
                <a:uLnTx/>
                <a:uFillTx/>
                <a:latin typeface="Arial"/>
                <a:cs typeface="Arial"/>
              </a:rPr>
              <a:t>parameter</a:t>
            </a:r>
            <a:r>
              <a:rPr kumimoji="0" sz="2800" b="0" i="0" u="none" strike="noStrike" kern="0" cap="none" spc="-3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ε</a:t>
            </a:r>
            <a:r>
              <a:rPr kumimoji="0" sz="2800" b="0" i="0" u="none" strike="noStrike" kern="0" cap="none" spc="-4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is</a:t>
            </a:r>
            <a:r>
              <a:rPr kumimoji="0" sz="2800" b="0" i="0" u="none" strike="noStrike" kern="0" cap="none" spc="-3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the</a:t>
            </a:r>
            <a:r>
              <a:rPr kumimoji="0" sz="2800" b="0" i="0" u="none" strike="noStrike" kern="0" cap="none" spc="-25" normalizeH="0" baseline="0" noProof="0" dirty="0">
                <a:ln>
                  <a:noFill/>
                </a:ln>
                <a:solidFill>
                  <a:sysClr val="windowText" lastClr="000000"/>
                </a:solidFill>
                <a:effectLst/>
                <a:uLnTx/>
                <a:uFillTx/>
                <a:latin typeface="Arial"/>
                <a:cs typeface="Arial"/>
              </a:rPr>
              <a:t> </a:t>
            </a:r>
            <a:r>
              <a:rPr kumimoji="0" sz="2800" b="0" i="0" u="none" strike="noStrike" kern="0" cap="none" spc="-75" normalizeH="0" baseline="0" noProof="0" dirty="0">
                <a:ln>
                  <a:noFill/>
                </a:ln>
                <a:solidFill>
                  <a:sysClr val="windowText" lastClr="000000"/>
                </a:solidFill>
                <a:effectLst/>
                <a:uLnTx/>
                <a:uFillTx/>
                <a:latin typeface="Arial"/>
                <a:cs typeface="Arial"/>
              </a:rPr>
              <a:t>lowest</a:t>
            </a:r>
            <a:r>
              <a:rPr kumimoji="0" sz="2800" b="0" i="0" u="none" strike="noStrike" kern="0" cap="none" spc="-35" normalizeH="0" baseline="0" noProof="0" dirty="0">
                <a:ln>
                  <a:noFill/>
                </a:ln>
                <a:solidFill>
                  <a:sysClr val="windowText" lastClr="000000"/>
                </a:solidFill>
                <a:effectLst/>
                <a:uLnTx/>
                <a:uFillTx/>
                <a:latin typeface="Arial"/>
                <a:cs typeface="Arial"/>
              </a:rPr>
              <a:t> </a:t>
            </a:r>
            <a:r>
              <a:rPr kumimoji="0" sz="2800" b="0" i="0" u="none" strike="noStrike" kern="0" cap="none" spc="-150" normalizeH="0" baseline="0" noProof="0" dirty="0">
                <a:ln>
                  <a:noFill/>
                </a:ln>
                <a:solidFill>
                  <a:sysClr val="windowText" lastClr="000000"/>
                </a:solidFill>
                <a:effectLst/>
                <a:uLnTx/>
                <a:uFillTx/>
                <a:latin typeface="Arial"/>
                <a:cs typeface="Arial"/>
              </a:rPr>
              <a:t>energy</a:t>
            </a:r>
            <a:r>
              <a:rPr kumimoji="0" sz="2800" b="0" i="0" u="none" strike="noStrike" kern="0" cap="none" spc="-4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of</a:t>
            </a:r>
            <a:r>
              <a:rPr kumimoji="0" sz="2800" b="0" i="0" u="none" strike="noStrike" kern="0" cap="none" spc="-35" normalizeH="0" baseline="0" noProof="0" dirty="0">
                <a:ln>
                  <a:noFill/>
                </a:ln>
                <a:solidFill>
                  <a:sysClr val="windowText" lastClr="000000"/>
                </a:solidFill>
                <a:effectLst/>
                <a:uLnTx/>
                <a:uFillTx/>
                <a:latin typeface="Arial"/>
                <a:cs typeface="Arial"/>
              </a:rPr>
              <a:t> </a:t>
            </a:r>
            <a:r>
              <a:rPr kumimoji="0" sz="2800" b="0" i="0" u="none" strike="noStrike" kern="0" cap="none" spc="-25" normalizeH="0" baseline="0" noProof="0" dirty="0">
                <a:ln>
                  <a:noFill/>
                </a:ln>
                <a:solidFill>
                  <a:sysClr val="windowText" lastClr="000000"/>
                </a:solidFill>
                <a:effectLst/>
                <a:uLnTx/>
                <a:uFillTx/>
                <a:latin typeface="Arial"/>
                <a:cs typeface="Arial"/>
              </a:rPr>
              <a:t>the 	potential</a:t>
            </a:r>
            <a:r>
              <a:rPr kumimoji="0" sz="2800" b="0" i="0" u="none" strike="noStrike" kern="0" cap="none" spc="-65" normalizeH="0" baseline="0" noProof="0" dirty="0">
                <a:ln>
                  <a:noFill/>
                </a:ln>
                <a:solidFill>
                  <a:sysClr val="windowText" lastClr="000000"/>
                </a:solidFill>
                <a:effectLst/>
                <a:uLnTx/>
                <a:uFillTx/>
                <a:latin typeface="Arial"/>
                <a:cs typeface="Arial"/>
              </a:rPr>
              <a:t> </a:t>
            </a:r>
            <a:r>
              <a:rPr kumimoji="0" sz="2800" b="0" i="0" u="none" strike="noStrike" kern="0" cap="none" spc="-100" normalizeH="0" baseline="0" noProof="0" dirty="0">
                <a:ln>
                  <a:noFill/>
                </a:ln>
                <a:solidFill>
                  <a:sysClr val="windowText" lastClr="000000"/>
                </a:solidFill>
                <a:effectLst/>
                <a:uLnTx/>
                <a:uFillTx/>
                <a:latin typeface="Arial"/>
                <a:cs typeface="Arial"/>
              </a:rPr>
              <a:t>curve</a:t>
            </a:r>
            <a:r>
              <a:rPr kumimoji="0" sz="2800" b="0" i="0" u="none" strike="noStrike" kern="0" cap="none" spc="-70" normalizeH="0" baseline="0" noProof="0" dirty="0">
                <a:ln>
                  <a:noFill/>
                </a:ln>
                <a:solidFill>
                  <a:sysClr val="windowText" lastClr="000000"/>
                </a:solidFill>
                <a:effectLst/>
                <a:uLnTx/>
                <a:uFillTx/>
                <a:latin typeface="Arial"/>
                <a:cs typeface="Arial"/>
              </a:rPr>
              <a:t> </a:t>
            </a:r>
            <a:r>
              <a:rPr kumimoji="0" sz="2800" b="0" i="0" u="none" strike="noStrike" kern="0" cap="none" spc="70" normalizeH="0" baseline="0" noProof="0" dirty="0">
                <a:ln>
                  <a:noFill/>
                </a:ln>
                <a:solidFill>
                  <a:sysClr val="windowText" lastClr="000000"/>
                </a:solidFill>
                <a:effectLst/>
                <a:uLnTx/>
                <a:uFillTx/>
                <a:latin typeface="Arial"/>
                <a:cs typeface="Arial"/>
              </a:rPr>
              <a:t>(</a:t>
            </a:r>
            <a:r>
              <a:rPr kumimoji="0" sz="2800" b="0" i="0" u="none" strike="noStrike" kern="0" cap="none" spc="70" normalizeH="0" baseline="0" noProof="0" dirty="0">
                <a:ln>
                  <a:noFill/>
                </a:ln>
                <a:solidFill>
                  <a:sysClr val="windowText" lastClr="000000"/>
                </a:solidFill>
                <a:effectLst/>
                <a:uLnTx/>
                <a:uFillTx/>
                <a:latin typeface="Times New Roman"/>
                <a:cs typeface="Times New Roman"/>
              </a:rPr>
              <a:t>≡</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25" normalizeH="0" baseline="0" noProof="0" dirty="0">
                <a:ln>
                  <a:noFill/>
                </a:ln>
                <a:solidFill>
                  <a:sysClr val="windowText" lastClr="000000"/>
                </a:solidFill>
                <a:effectLst/>
                <a:uLnTx/>
                <a:uFillTx/>
                <a:latin typeface="Arial"/>
                <a:cs typeface="Arial"/>
              </a:rPr>
              <a:t>well</a:t>
            </a:r>
            <a:r>
              <a:rPr kumimoji="0" sz="2800" b="0" i="0" u="none" strike="noStrike" kern="0" cap="none" spc="-90" normalizeH="0" baseline="0" noProof="0" dirty="0">
                <a:ln>
                  <a:noFill/>
                </a:ln>
                <a:solidFill>
                  <a:sysClr val="windowText" lastClr="000000"/>
                </a:solidFill>
                <a:effectLst/>
                <a:uLnTx/>
                <a:uFillTx/>
                <a:latin typeface="Arial"/>
                <a:cs typeface="Arial"/>
              </a:rPr>
              <a:t> </a:t>
            </a:r>
            <a:r>
              <a:rPr kumimoji="0" sz="2800" b="0" i="0" u="none" strike="noStrike" kern="0" cap="none" spc="-35" normalizeH="0" baseline="0" noProof="0" dirty="0">
                <a:ln>
                  <a:noFill/>
                </a:ln>
                <a:solidFill>
                  <a:sysClr val="windowText" lastClr="000000"/>
                </a:solidFill>
                <a:effectLst/>
                <a:uLnTx/>
                <a:uFillTx/>
                <a:latin typeface="Arial"/>
                <a:cs typeface="Arial"/>
              </a:rPr>
              <a:t>depth,</a:t>
            </a:r>
            <a:r>
              <a:rPr kumimoji="0" sz="2800" b="0" i="0" u="none" strike="noStrike" kern="0" cap="none" spc="-60" normalizeH="0" baseline="0" noProof="0" dirty="0">
                <a:ln>
                  <a:noFill/>
                </a:ln>
                <a:solidFill>
                  <a:sysClr val="windowText" lastClr="000000"/>
                </a:solidFill>
                <a:effectLst/>
                <a:uLnTx/>
                <a:uFillTx/>
                <a:latin typeface="Arial"/>
                <a:cs typeface="Arial"/>
              </a:rPr>
              <a:t> </a:t>
            </a:r>
            <a:r>
              <a:rPr kumimoji="0" sz="2800" b="0" i="0" u="none" strike="noStrike" kern="0" cap="none" spc="-45" normalizeH="0" baseline="0" noProof="0" dirty="0">
                <a:ln>
                  <a:noFill/>
                </a:ln>
                <a:solidFill>
                  <a:sysClr val="windowText" lastClr="000000"/>
                </a:solidFill>
                <a:effectLst/>
                <a:uLnTx/>
                <a:uFillTx/>
                <a:latin typeface="Arial"/>
                <a:cs typeface="Arial"/>
              </a:rPr>
              <a:t>cohesive 	</a:t>
            </a:r>
            <a:r>
              <a:rPr kumimoji="0" sz="2800" b="0" i="0" u="none" strike="noStrike" kern="0" cap="none" spc="-90" normalizeH="0" baseline="0" noProof="0" dirty="0">
                <a:ln>
                  <a:noFill/>
                </a:ln>
                <a:solidFill>
                  <a:sysClr val="windowText" lastClr="000000"/>
                </a:solidFill>
                <a:effectLst/>
                <a:uLnTx/>
                <a:uFillTx/>
                <a:latin typeface="Arial"/>
                <a:cs typeface="Arial"/>
              </a:rPr>
              <a:t>energy),</a:t>
            </a:r>
            <a:r>
              <a:rPr kumimoji="0" sz="2800" b="0" i="0" u="none" strike="noStrike" kern="0" cap="none" spc="-55" normalizeH="0" baseline="0" noProof="0" dirty="0">
                <a:ln>
                  <a:noFill/>
                </a:ln>
                <a:solidFill>
                  <a:sysClr val="windowText" lastClr="000000"/>
                </a:solidFill>
                <a:effectLst/>
                <a:uLnTx/>
                <a:uFillTx/>
                <a:latin typeface="Arial"/>
                <a:cs typeface="Arial"/>
              </a:rPr>
              <a:t> </a:t>
            </a:r>
            <a:r>
              <a:rPr kumimoji="0" sz="2800" b="0" i="0" u="none" strike="noStrike" kern="0" cap="none" spc="-100" normalizeH="0" baseline="0" noProof="0" dirty="0">
                <a:ln>
                  <a:noFill/>
                </a:ln>
                <a:solidFill>
                  <a:sysClr val="windowText" lastClr="000000"/>
                </a:solidFill>
                <a:effectLst/>
                <a:uLnTx/>
                <a:uFillTx/>
                <a:latin typeface="Arial"/>
                <a:cs typeface="Arial"/>
              </a:rPr>
              <a:t>parameter</a:t>
            </a:r>
            <a:r>
              <a:rPr kumimoji="0" sz="2800" b="0" i="0" u="none" strike="noStrike" kern="0" cap="none" spc="-6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σ</a:t>
            </a:r>
            <a:r>
              <a:rPr kumimoji="0" sz="2800" b="0" i="0" u="none" strike="noStrike" kern="0" cap="none" spc="-7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is</a:t>
            </a:r>
            <a:r>
              <a:rPr kumimoji="0" sz="2800" b="0" i="0" u="none" strike="noStrike" kern="0" cap="none" spc="-6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the</a:t>
            </a:r>
            <a:r>
              <a:rPr kumimoji="0" sz="2800" b="0" i="0" u="none" strike="noStrike" kern="0" cap="none" spc="-50" normalizeH="0" baseline="0" noProof="0" dirty="0">
                <a:ln>
                  <a:noFill/>
                </a:ln>
                <a:solidFill>
                  <a:sysClr val="windowText" lastClr="000000"/>
                </a:solidFill>
                <a:effectLst/>
                <a:uLnTx/>
                <a:uFillTx/>
                <a:latin typeface="Arial"/>
                <a:cs typeface="Arial"/>
              </a:rPr>
              <a:t> </a:t>
            </a:r>
            <a:r>
              <a:rPr kumimoji="0" sz="2800" b="0" i="0" u="none" strike="noStrike" kern="0" cap="none" spc="-45" normalizeH="0" baseline="0" noProof="0" dirty="0">
                <a:ln>
                  <a:noFill/>
                </a:ln>
                <a:solidFill>
                  <a:sysClr val="windowText" lastClr="000000"/>
                </a:solidFill>
                <a:effectLst/>
                <a:uLnTx/>
                <a:uFillTx/>
                <a:latin typeface="Arial"/>
                <a:cs typeface="Arial"/>
              </a:rPr>
              <a:t>interatomic 	</a:t>
            </a:r>
            <a:r>
              <a:rPr kumimoji="0" sz="2800" b="0" i="0" u="none" strike="noStrike" kern="0" cap="none" spc="-105" normalizeH="0" baseline="0" noProof="0" dirty="0">
                <a:ln>
                  <a:noFill/>
                </a:ln>
                <a:solidFill>
                  <a:sysClr val="windowText" lastClr="000000"/>
                </a:solidFill>
                <a:effectLst/>
                <a:uLnTx/>
                <a:uFillTx/>
                <a:latin typeface="Arial"/>
                <a:cs typeface="Arial"/>
              </a:rPr>
              <a:t>distance</a:t>
            </a:r>
            <a:r>
              <a:rPr kumimoji="0" sz="2800" b="0" i="0" u="none" strike="noStrike" kern="0" cap="none" spc="-5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at</a:t>
            </a:r>
            <a:r>
              <a:rPr kumimoji="0" sz="2800" b="0" i="0" u="none" strike="noStrike" kern="0" cap="none" spc="-55" normalizeH="0" baseline="0" noProof="0" dirty="0">
                <a:ln>
                  <a:noFill/>
                </a:ln>
                <a:solidFill>
                  <a:sysClr val="windowText" lastClr="000000"/>
                </a:solidFill>
                <a:effectLst/>
                <a:uLnTx/>
                <a:uFillTx/>
                <a:latin typeface="Arial"/>
                <a:cs typeface="Arial"/>
              </a:rPr>
              <a:t> which</a:t>
            </a:r>
            <a:r>
              <a:rPr kumimoji="0" sz="2800" b="0" i="0" u="none" strike="noStrike" kern="0" cap="none" spc="-6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the</a:t>
            </a:r>
            <a:r>
              <a:rPr kumimoji="0" sz="2800" b="0" i="0" u="none" strike="noStrike" kern="0" cap="none" spc="-65" normalizeH="0" baseline="0" noProof="0" dirty="0">
                <a:ln>
                  <a:noFill/>
                </a:ln>
                <a:solidFill>
                  <a:sysClr val="windowText" lastClr="000000"/>
                </a:solidFill>
                <a:effectLst/>
                <a:uLnTx/>
                <a:uFillTx/>
                <a:latin typeface="Arial"/>
                <a:cs typeface="Arial"/>
              </a:rPr>
              <a:t> </a:t>
            </a:r>
            <a:r>
              <a:rPr kumimoji="0" sz="2800" b="0" i="0" u="none" strike="noStrike" kern="0" cap="none" spc="-20" normalizeH="0" baseline="0" noProof="0" dirty="0">
                <a:ln>
                  <a:noFill/>
                </a:ln>
                <a:solidFill>
                  <a:sysClr val="windowText" lastClr="000000"/>
                </a:solidFill>
                <a:effectLst/>
                <a:uLnTx/>
                <a:uFillTx/>
                <a:latin typeface="Arial"/>
                <a:cs typeface="Arial"/>
              </a:rPr>
              <a:t>potential</a:t>
            </a:r>
            <a:r>
              <a:rPr kumimoji="0" sz="2800" b="0" i="0" u="none" strike="noStrike" kern="0" cap="none" spc="-3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is</a:t>
            </a:r>
            <a:r>
              <a:rPr kumimoji="0" sz="2800" b="0" i="0" u="none" strike="noStrike" kern="0" cap="none" spc="-70" normalizeH="0" baseline="0" noProof="0" dirty="0">
                <a:ln>
                  <a:noFill/>
                </a:ln>
                <a:solidFill>
                  <a:sysClr val="windowText" lastClr="000000"/>
                </a:solidFill>
                <a:effectLst/>
                <a:uLnTx/>
                <a:uFillTx/>
                <a:latin typeface="Arial"/>
                <a:cs typeface="Arial"/>
              </a:rPr>
              <a:t> </a:t>
            </a:r>
            <a:r>
              <a:rPr kumimoji="0" sz="2800" b="0" i="0" u="none" strike="noStrike" kern="0" cap="none" spc="-20" normalizeH="0" baseline="0" noProof="0" dirty="0">
                <a:ln>
                  <a:noFill/>
                </a:ln>
                <a:solidFill>
                  <a:sysClr val="windowText" lastClr="000000"/>
                </a:solidFill>
                <a:effectLst/>
                <a:uLnTx/>
                <a:uFillTx/>
                <a:latin typeface="Arial"/>
                <a:cs typeface="Arial"/>
              </a:rPr>
              <a:t>zero</a:t>
            </a:r>
            <a:endParaRPr kumimoji="0" sz="2800" b="0" i="0" u="none" strike="noStrike" kern="0" cap="none" spc="0" normalizeH="0" baseline="0" noProof="0">
              <a:ln>
                <a:noFill/>
              </a:ln>
              <a:solidFill>
                <a:sysClr val="windowText" lastClr="000000"/>
              </a:solidFill>
              <a:effectLst/>
              <a:uLnTx/>
              <a:uFillTx/>
              <a:latin typeface="Arial"/>
              <a:cs typeface="Arial"/>
            </a:endParaRPr>
          </a:p>
          <a:p>
            <a:pPr marL="265430" marR="30480" lvl="0" indent="-227965" defTabSz="914400" eaLnBrk="1" fontAlgn="auto" latinLnBrk="0" hangingPunct="1">
              <a:lnSpc>
                <a:spcPct val="90000"/>
              </a:lnSpc>
              <a:spcBef>
                <a:spcPts val="1000"/>
              </a:spcBef>
              <a:spcAft>
                <a:spcPts val="0"/>
              </a:spcAft>
              <a:buClrTx/>
              <a:buSzTx/>
              <a:buFontTx/>
              <a:buChar char="•"/>
              <a:tabLst>
                <a:tab pos="266700" algn="l"/>
              </a:tabLst>
              <a:defRPr/>
            </a:pPr>
            <a:r>
              <a:rPr kumimoji="0" sz="2800" b="0" i="0" u="none" strike="noStrike" kern="0" cap="none" spc="105" normalizeH="0" baseline="0" noProof="0" dirty="0">
                <a:ln>
                  <a:noFill/>
                </a:ln>
                <a:solidFill>
                  <a:sysClr val="windowText" lastClr="000000"/>
                </a:solidFill>
                <a:effectLst/>
                <a:uLnTx/>
                <a:uFillTx/>
                <a:latin typeface="Arial"/>
                <a:cs typeface="Arial"/>
              </a:rPr>
              <a:t>At</a:t>
            </a:r>
            <a:r>
              <a:rPr kumimoji="0" sz="2800" b="0" i="0" u="none" strike="noStrike" kern="0" cap="none" spc="-15" normalizeH="0" baseline="0" noProof="0" dirty="0">
                <a:ln>
                  <a:noFill/>
                </a:ln>
                <a:solidFill>
                  <a:sysClr val="windowText" lastClr="000000"/>
                </a:solidFill>
                <a:effectLst/>
                <a:uLnTx/>
                <a:uFillTx/>
                <a:latin typeface="Arial"/>
                <a:cs typeface="Arial"/>
              </a:rPr>
              <a:t> </a:t>
            </a:r>
            <a:r>
              <a:rPr kumimoji="0" sz="2800" b="0" i="0" u="none" strike="noStrike" kern="0" cap="none" spc="-50" normalizeH="0" baseline="0" noProof="0" dirty="0">
                <a:ln>
                  <a:noFill/>
                </a:ln>
                <a:solidFill>
                  <a:sysClr val="windowText" lastClr="000000"/>
                </a:solidFill>
                <a:effectLst/>
                <a:uLnTx/>
                <a:uFillTx/>
                <a:latin typeface="Arial"/>
                <a:cs typeface="Arial"/>
              </a:rPr>
              <a:t>equilibrium</a:t>
            </a:r>
            <a:r>
              <a:rPr kumimoji="0" sz="2800" b="0" i="0" u="none" strike="noStrike" kern="0" cap="none" spc="-10" normalizeH="0" baseline="0" noProof="0" dirty="0">
                <a:ln>
                  <a:noFill/>
                </a:ln>
                <a:solidFill>
                  <a:sysClr val="windowText" lastClr="000000"/>
                </a:solidFill>
                <a:effectLst/>
                <a:uLnTx/>
                <a:uFillTx/>
                <a:latin typeface="Arial"/>
                <a:cs typeface="Arial"/>
              </a:rPr>
              <a:t> </a:t>
            </a:r>
            <a:r>
              <a:rPr kumimoji="0" sz="2800" b="0" i="0" u="none" strike="noStrike" kern="0" cap="none" spc="-30" normalizeH="0" baseline="0" noProof="0" dirty="0">
                <a:ln>
                  <a:noFill/>
                </a:ln>
                <a:solidFill>
                  <a:sysClr val="windowText" lastClr="000000"/>
                </a:solidFill>
                <a:effectLst/>
                <a:uLnTx/>
                <a:uFillTx/>
                <a:latin typeface="Arial"/>
                <a:cs typeface="Arial"/>
              </a:rPr>
              <a:t>interatomic</a:t>
            </a:r>
            <a:r>
              <a:rPr kumimoji="0" sz="2800" b="0" i="0" u="none" strike="noStrike" kern="0" cap="none" spc="-10" normalizeH="0" baseline="0" noProof="0" dirty="0">
                <a:ln>
                  <a:noFill/>
                </a:ln>
                <a:solidFill>
                  <a:sysClr val="windowText" lastClr="000000"/>
                </a:solidFill>
                <a:effectLst/>
                <a:uLnTx/>
                <a:uFillTx/>
                <a:latin typeface="Arial"/>
                <a:cs typeface="Arial"/>
              </a:rPr>
              <a:t> </a:t>
            </a:r>
            <a:r>
              <a:rPr kumimoji="0" sz="2800" b="0" i="0" u="none" strike="noStrike" kern="0" cap="none" spc="-90" normalizeH="0" baseline="0" noProof="0" dirty="0">
                <a:ln>
                  <a:noFill/>
                </a:ln>
                <a:solidFill>
                  <a:sysClr val="windowText" lastClr="000000"/>
                </a:solidFill>
                <a:effectLst/>
                <a:uLnTx/>
                <a:uFillTx/>
                <a:latin typeface="Arial"/>
                <a:cs typeface="Arial"/>
              </a:rPr>
              <a:t>distance,</a:t>
            </a:r>
            <a:r>
              <a:rPr kumimoji="0" sz="2800" b="0" i="0" u="none" strike="noStrike" kern="0" cap="none" spc="-1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r</a:t>
            </a:r>
            <a:r>
              <a:rPr kumimoji="0" sz="2775" b="0" i="0" u="none" strike="noStrike" kern="0" cap="none" spc="0" normalizeH="0" baseline="-21021" noProof="0" dirty="0">
                <a:ln>
                  <a:noFill/>
                </a:ln>
                <a:solidFill>
                  <a:sysClr val="windowText" lastClr="000000"/>
                </a:solidFill>
                <a:effectLst/>
                <a:uLnTx/>
                <a:uFillTx/>
                <a:latin typeface="Arial"/>
                <a:cs typeface="Arial"/>
              </a:rPr>
              <a:t>0</a:t>
            </a:r>
            <a:r>
              <a:rPr kumimoji="0" sz="2800" b="0" i="0" u="none" strike="noStrike" kern="0" cap="none" spc="0" normalizeH="0" baseline="0" noProof="0" dirty="0">
                <a:ln>
                  <a:noFill/>
                </a:ln>
                <a:solidFill>
                  <a:sysClr val="windowText" lastClr="000000"/>
                </a:solidFill>
                <a:effectLst/>
                <a:uLnTx/>
                <a:uFillTx/>
                <a:latin typeface="Arial"/>
                <a:cs typeface="Arial"/>
              </a:rPr>
              <a:t>,</a:t>
            </a:r>
            <a:r>
              <a:rPr kumimoji="0" sz="2800" b="0" i="0" u="none" strike="noStrike" kern="0" cap="none" spc="-10" normalizeH="0" baseline="0" noProof="0" dirty="0">
                <a:ln>
                  <a:noFill/>
                </a:ln>
                <a:solidFill>
                  <a:sysClr val="windowText" lastClr="000000"/>
                </a:solidFill>
                <a:effectLst/>
                <a:uLnTx/>
                <a:uFillTx/>
                <a:latin typeface="Arial"/>
                <a:cs typeface="Arial"/>
              </a:rPr>
              <a:t> </a:t>
            </a:r>
            <a:r>
              <a:rPr kumimoji="0" sz="2800" b="0" i="0" u="none" strike="noStrike" kern="0" cap="none" spc="-25" normalizeH="0" baseline="0" noProof="0" dirty="0">
                <a:ln>
                  <a:noFill/>
                </a:ln>
                <a:solidFill>
                  <a:sysClr val="windowText" lastClr="000000"/>
                </a:solidFill>
                <a:effectLst/>
                <a:uLnTx/>
                <a:uFillTx/>
                <a:latin typeface="Arial"/>
                <a:cs typeface="Arial"/>
              </a:rPr>
              <a:t>two 	</a:t>
            </a:r>
            <a:r>
              <a:rPr kumimoji="0" sz="2800" b="0" i="0" u="none" strike="noStrike" kern="0" cap="none" spc="-120" normalizeH="0" baseline="0" noProof="0" dirty="0">
                <a:ln>
                  <a:noFill/>
                </a:ln>
                <a:solidFill>
                  <a:sysClr val="windowText" lastClr="000000"/>
                </a:solidFill>
                <a:effectLst/>
                <a:uLnTx/>
                <a:uFillTx/>
                <a:latin typeface="Arial"/>
                <a:cs typeface="Arial"/>
              </a:rPr>
              <a:t>forces</a:t>
            </a:r>
            <a:r>
              <a:rPr kumimoji="0" sz="2800" b="0" i="0" u="none" strike="noStrike" kern="0" cap="none" spc="-10" normalizeH="0" baseline="0" noProof="0" dirty="0">
                <a:ln>
                  <a:noFill/>
                </a:ln>
                <a:solidFill>
                  <a:sysClr val="windowText" lastClr="000000"/>
                </a:solidFill>
                <a:effectLst/>
                <a:uLnTx/>
                <a:uFillTx/>
                <a:latin typeface="Arial"/>
                <a:cs typeface="Arial"/>
              </a:rPr>
              <a:t> </a:t>
            </a:r>
            <a:r>
              <a:rPr kumimoji="0" sz="2800" b="0" i="0" u="none" strike="noStrike" kern="0" cap="none" spc="-110" normalizeH="0" baseline="0" noProof="0" dirty="0">
                <a:ln>
                  <a:noFill/>
                </a:ln>
                <a:solidFill>
                  <a:sysClr val="windowText" lastClr="000000"/>
                </a:solidFill>
                <a:effectLst/>
                <a:uLnTx/>
                <a:uFillTx/>
                <a:latin typeface="Arial"/>
                <a:cs typeface="Arial"/>
              </a:rPr>
              <a:t>are</a:t>
            </a:r>
            <a:r>
              <a:rPr kumimoji="0" sz="2800" b="0" i="0" u="none" strike="noStrike" kern="0" cap="none" spc="-35" normalizeH="0" baseline="0" noProof="0" dirty="0">
                <a:ln>
                  <a:noFill/>
                </a:ln>
                <a:solidFill>
                  <a:sysClr val="windowText" lastClr="000000"/>
                </a:solidFill>
                <a:effectLst/>
                <a:uLnTx/>
                <a:uFillTx/>
                <a:latin typeface="Arial"/>
                <a:cs typeface="Arial"/>
              </a:rPr>
              <a:t> </a:t>
            </a:r>
            <a:r>
              <a:rPr kumimoji="0" sz="2800" b="0" i="0" u="none" strike="noStrike" kern="0" cap="none" spc="-145" normalizeH="0" baseline="0" noProof="0" dirty="0">
                <a:ln>
                  <a:noFill/>
                </a:ln>
                <a:solidFill>
                  <a:sysClr val="windowText" lastClr="000000"/>
                </a:solidFill>
                <a:effectLst/>
                <a:uLnTx/>
                <a:uFillTx/>
                <a:latin typeface="Arial"/>
                <a:cs typeface="Arial"/>
              </a:rPr>
              <a:t>balanced</a:t>
            </a:r>
            <a:r>
              <a:rPr kumimoji="0" sz="2800" b="0" i="0" u="none" strike="noStrike" kern="0" cap="none" spc="-1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to</a:t>
            </a:r>
            <a:r>
              <a:rPr kumimoji="0" sz="2800" b="0" i="0" u="none" strike="noStrike" kern="0" cap="none" spc="-1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a</a:t>
            </a:r>
            <a:r>
              <a:rPr kumimoji="0" sz="2800" b="0" i="0" u="none" strike="noStrike" kern="0" cap="none" spc="-3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net</a:t>
            </a:r>
            <a:r>
              <a:rPr kumimoji="0" sz="2800" b="0" i="0" u="none" strike="noStrike" kern="0" cap="none" spc="-5" normalizeH="0" baseline="0" noProof="0" dirty="0">
                <a:ln>
                  <a:noFill/>
                </a:ln>
                <a:solidFill>
                  <a:sysClr val="windowText" lastClr="000000"/>
                </a:solidFill>
                <a:effectLst/>
                <a:uLnTx/>
                <a:uFillTx/>
                <a:latin typeface="Arial"/>
                <a:cs typeface="Arial"/>
              </a:rPr>
              <a:t> </a:t>
            </a:r>
            <a:r>
              <a:rPr kumimoji="0" sz="2800" b="0" i="0" u="none" strike="noStrike" kern="0" cap="none" spc="-60" normalizeH="0" baseline="0" noProof="0" dirty="0">
                <a:ln>
                  <a:noFill/>
                </a:ln>
                <a:solidFill>
                  <a:sysClr val="windowText" lastClr="000000"/>
                </a:solidFill>
                <a:effectLst/>
                <a:uLnTx/>
                <a:uFillTx/>
                <a:latin typeface="Arial"/>
                <a:cs typeface="Arial"/>
              </a:rPr>
              <a:t>force</a:t>
            </a:r>
            <a:r>
              <a:rPr kumimoji="0" sz="2800" b="0" i="0" u="none" strike="noStrike" kern="0" cap="none" spc="-2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of</a:t>
            </a:r>
            <a:r>
              <a:rPr kumimoji="0" sz="2800" b="0" i="0" u="none" strike="noStrike" kern="0" cap="none" spc="-25" normalizeH="0" baseline="0" noProof="0" dirty="0">
                <a:ln>
                  <a:noFill/>
                </a:ln>
                <a:solidFill>
                  <a:sysClr val="windowText" lastClr="000000"/>
                </a:solidFill>
                <a:effectLst/>
                <a:uLnTx/>
                <a:uFillTx/>
                <a:latin typeface="Arial"/>
                <a:cs typeface="Arial"/>
              </a:rPr>
              <a:t> </a:t>
            </a:r>
            <a:r>
              <a:rPr kumimoji="0" sz="2800" b="0" i="0" u="none" strike="noStrike" kern="0" cap="none" spc="-10" normalizeH="0" baseline="0" noProof="0" dirty="0">
                <a:ln>
                  <a:noFill/>
                </a:ln>
                <a:solidFill>
                  <a:sysClr val="windowText" lastClr="000000"/>
                </a:solidFill>
                <a:effectLst/>
                <a:uLnTx/>
                <a:uFillTx/>
                <a:latin typeface="Arial"/>
                <a:cs typeface="Arial"/>
              </a:rPr>
              <a:t>zero, 	</a:t>
            </a:r>
            <a:r>
              <a:rPr kumimoji="0" sz="2800" b="0" i="0" u="none" strike="noStrike" kern="0" cap="none" spc="-65" normalizeH="0" baseline="0" noProof="0" dirty="0">
                <a:ln>
                  <a:noFill/>
                </a:ln>
                <a:solidFill>
                  <a:sysClr val="windowText" lastClr="000000"/>
                </a:solidFill>
                <a:effectLst/>
                <a:uLnTx/>
                <a:uFillTx/>
                <a:latin typeface="Arial"/>
                <a:cs typeface="Arial"/>
              </a:rPr>
              <a:t>and</a:t>
            </a:r>
            <a:r>
              <a:rPr kumimoji="0" sz="2800" b="0" i="0" u="none" strike="noStrike" kern="0" cap="none" spc="-11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the</a:t>
            </a:r>
            <a:r>
              <a:rPr kumimoji="0" sz="2800" b="0" i="0" u="none" strike="noStrike" kern="0" cap="none" spc="-70" normalizeH="0" baseline="0" noProof="0" dirty="0">
                <a:ln>
                  <a:noFill/>
                </a:ln>
                <a:solidFill>
                  <a:sysClr val="windowText" lastClr="000000"/>
                </a:solidFill>
                <a:effectLst/>
                <a:uLnTx/>
                <a:uFillTx/>
                <a:latin typeface="Arial"/>
                <a:cs typeface="Arial"/>
              </a:rPr>
              <a:t> </a:t>
            </a:r>
            <a:r>
              <a:rPr kumimoji="0" sz="2800" b="0" i="0" u="none" strike="noStrike" kern="0" cap="none" spc="-125" normalizeH="0" baseline="0" noProof="0" dirty="0">
                <a:ln>
                  <a:noFill/>
                </a:ln>
                <a:solidFill>
                  <a:sysClr val="windowText" lastClr="000000"/>
                </a:solidFill>
                <a:effectLst/>
                <a:uLnTx/>
                <a:uFillTx/>
                <a:latin typeface="Arial"/>
                <a:cs typeface="Arial"/>
              </a:rPr>
              <a:t>corresponding</a:t>
            </a:r>
            <a:r>
              <a:rPr kumimoji="0" sz="2800" b="0" i="0" u="none" strike="noStrike" kern="0" cap="none" spc="-30" normalizeH="0" baseline="0" noProof="0" dirty="0">
                <a:ln>
                  <a:noFill/>
                </a:ln>
                <a:solidFill>
                  <a:sysClr val="windowText" lastClr="000000"/>
                </a:solidFill>
                <a:effectLst/>
                <a:uLnTx/>
                <a:uFillTx/>
                <a:latin typeface="Arial"/>
                <a:cs typeface="Arial"/>
              </a:rPr>
              <a:t> </a:t>
            </a:r>
            <a:r>
              <a:rPr kumimoji="0" sz="2800" b="0" i="0" u="none" strike="noStrike" kern="0" cap="none" spc="-150" normalizeH="0" baseline="0" noProof="0" dirty="0">
                <a:ln>
                  <a:noFill/>
                </a:ln>
                <a:solidFill>
                  <a:sysClr val="windowText" lastClr="000000"/>
                </a:solidFill>
                <a:effectLst/>
                <a:uLnTx/>
                <a:uFillTx/>
                <a:latin typeface="Arial"/>
                <a:cs typeface="Arial"/>
              </a:rPr>
              <a:t>energy</a:t>
            </a:r>
            <a:r>
              <a:rPr kumimoji="0" sz="2800" b="0" i="0" u="none" strike="noStrike" kern="0" cap="none" spc="-45" normalizeH="0" baseline="0" noProof="0" dirty="0">
                <a:ln>
                  <a:noFill/>
                </a:ln>
                <a:solidFill>
                  <a:sysClr val="windowText" lastClr="000000"/>
                </a:solidFill>
                <a:effectLst/>
                <a:uLnTx/>
                <a:uFillTx/>
                <a:latin typeface="Arial"/>
                <a:cs typeface="Arial"/>
              </a:rPr>
              <a:t> </a:t>
            </a:r>
            <a:r>
              <a:rPr kumimoji="0" sz="2800" b="0" i="0" u="none" strike="noStrike" kern="0" cap="none" spc="-70" normalizeH="0" baseline="0" noProof="0" dirty="0">
                <a:ln>
                  <a:noFill/>
                </a:ln>
                <a:solidFill>
                  <a:sysClr val="windowText" lastClr="000000"/>
                </a:solidFill>
                <a:effectLst/>
                <a:uLnTx/>
                <a:uFillTx/>
                <a:latin typeface="Arial"/>
                <a:cs typeface="Arial"/>
              </a:rPr>
              <a:t>becomes 	</a:t>
            </a:r>
            <a:r>
              <a:rPr kumimoji="0" sz="2800" b="0" i="0" u="none" strike="noStrike" kern="0" cap="none" spc="-45" normalizeH="0" baseline="0" noProof="0" dirty="0">
                <a:ln>
                  <a:noFill/>
                </a:ln>
                <a:solidFill>
                  <a:sysClr val="windowText" lastClr="000000"/>
                </a:solidFill>
                <a:effectLst/>
                <a:uLnTx/>
                <a:uFillTx/>
                <a:latin typeface="Arial"/>
                <a:cs typeface="Arial"/>
              </a:rPr>
              <a:t>minimum</a:t>
            </a:r>
            <a:r>
              <a:rPr kumimoji="0" sz="2800" b="0" i="0" u="none" strike="noStrike" kern="0" cap="none" spc="18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(dU</a:t>
            </a:r>
            <a:r>
              <a:rPr kumimoji="0" sz="2775" b="0" i="0" u="none" strike="noStrike" kern="0" cap="none" spc="0" normalizeH="0" baseline="-21021" noProof="0" dirty="0">
                <a:ln>
                  <a:noFill/>
                </a:ln>
                <a:solidFill>
                  <a:sysClr val="windowText" lastClr="000000"/>
                </a:solidFill>
                <a:effectLst/>
                <a:uLnTx/>
                <a:uFillTx/>
                <a:latin typeface="Arial"/>
                <a:cs typeface="Arial"/>
              </a:rPr>
              <a:t>LJ</a:t>
            </a:r>
            <a:r>
              <a:rPr kumimoji="0" sz="2800" b="0" i="0" u="none" strike="noStrike" kern="0" cap="none" spc="0" normalizeH="0" baseline="0" noProof="0" dirty="0">
                <a:ln>
                  <a:noFill/>
                </a:ln>
                <a:solidFill>
                  <a:sysClr val="windowText" lastClr="000000"/>
                </a:solidFill>
                <a:effectLst/>
                <a:uLnTx/>
                <a:uFillTx/>
                <a:latin typeface="Arial"/>
                <a:cs typeface="Arial"/>
              </a:rPr>
              <a:t>/dr</a:t>
            </a:r>
            <a:r>
              <a:rPr kumimoji="0" sz="2800" b="0" i="0" u="none" strike="noStrike" kern="0" cap="none" spc="190" normalizeH="0" baseline="0" noProof="0" dirty="0">
                <a:ln>
                  <a:noFill/>
                </a:ln>
                <a:solidFill>
                  <a:sysClr val="windowText" lastClr="000000"/>
                </a:solidFill>
                <a:effectLst/>
                <a:uLnTx/>
                <a:uFillTx/>
                <a:latin typeface="Arial"/>
                <a:cs typeface="Arial"/>
              </a:rPr>
              <a:t> </a:t>
            </a:r>
            <a:r>
              <a:rPr kumimoji="0" sz="2800" b="0" i="0" u="none" strike="noStrike" kern="0" cap="none" spc="520" normalizeH="0" baseline="0" noProof="0" dirty="0">
                <a:ln>
                  <a:noFill/>
                </a:ln>
                <a:solidFill>
                  <a:sysClr val="windowText" lastClr="000000"/>
                </a:solidFill>
                <a:effectLst/>
                <a:uLnTx/>
                <a:uFillTx/>
                <a:latin typeface="Arial"/>
                <a:cs typeface="Arial"/>
              </a:rPr>
              <a:t>=</a:t>
            </a:r>
            <a:r>
              <a:rPr kumimoji="0" sz="2800" b="0" i="0" u="none" strike="noStrike" kern="0" cap="none" spc="180" normalizeH="0" baseline="0" noProof="0" dirty="0">
                <a:ln>
                  <a:noFill/>
                </a:ln>
                <a:solidFill>
                  <a:sysClr val="windowText" lastClr="000000"/>
                </a:solidFill>
                <a:effectLst/>
                <a:uLnTx/>
                <a:uFillTx/>
                <a:latin typeface="Arial"/>
                <a:cs typeface="Arial"/>
              </a:rPr>
              <a:t> </a:t>
            </a:r>
            <a:r>
              <a:rPr kumimoji="0" sz="2800" b="0" i="0" u="none" strike="noStrike" kern="0" cap="none" spc="-25" normalizeH="0" baseline="0" noProof="0" dirty="0">
                <a:ln>
                  <a:noFill/>
                </a:ln>
                <a:solidFill>
                  <a:sysClr val="windowText" lastClr="000000"/>
                </a:solidFill>
                <a:effectLst/>
                <a:uLnTx/>
                <a:uFillTx/>
                <a:latin typeface="Arial"/>
                <a:cs typeface="Arial"/>
              </a:rPr>
              <a:t>0)</a:t>
            </a:r>
            <a:endParaRPr kumimoji="0" sz="2800" b="0" i="0" u="none" strike="noStrike" kern="0" cap="none" spc="0" normalizeH="0" baseline="0" noProof="0">
              <a:ln>
                <a:noFill/>
              </a:ln>
              <a:solidFill>
                <a:sysClr val="windowText" lastClr="000000"/>
              </a:solidFill>
              <a:effectLst/>
              <a:uLnTx/>
              <a:uFillTx/>
              <a:latin typeface="Arial"/>
              <a:cs typeface="Arial"/>
            </a:endParaRPr>
          </a:p>
        </p:txBody>
      </p:sp>
      <p:pic>
        <p:nvPicPr>
          <p:cNvPr id="4" name="object 4"/>
          <p:cNvPicPr/>
          <p:nvPr/>
        </p:nvPicPr>
        <p:blipFill>
          <a:blip r:embed="rId2" cstate="print"/>
          <a:stretch>
            <a:fillRect/>
          </a:stretch>
        </p:blipFill>
        <p:spPr>
          <a:xfrm>
            <a:off x="1892603" y="5900678"/>
            <a:ext cx="2103740" cy="654380"/>
          </a:xfrm>
          <a:prstGeom prst="rect">
            <a:avLst/>
          </a:prstGeom>
        </p:spPr>
      </p:pic>
      <p:pic>
        <p:nvPicPr>
          <p:cNvPr id="5" name="object 5"/>
          <p:cNvPicPr/>
          <p:nvPr/>
        </p:nvPicPr>
        <p:blipFill>
          <a:blip r:embed="rId3" cstate="print"/>
          <a:stretch>
            <a:fillRect/>
          </a:stretch>
        </p:blipFill>
        <p:spPr>
          <a:xfrm>
            <a:off x="8314076" y="5127066"/>
            <a:ext cx="3046553" cy="669554"/>
          </a:xfrm>
          <a:prstGeom prst="rect">
            <a:avLst/>
          </a:prstGeom>
        </p:spPr>
      </p:pic>
      <p:pic>
        <p:nvPicPr>
          <p:cNvPr id="6" name="object 6"/>
          <p:cNvPicPr/>
          <p:nvPr/>
        </p:nvPicPr>
        <p:blipFill>
          <a:blip r:embed="rId4" cstate="print"/>
          <a:stretch>
            <a:fillRect/>
          </a:stretch>
        </p:blipFill>
        <p:spPr>
          <a:xfrm>
            <a:off x="8152888" y="6225540"/>
            <a:ext cx="3283463" cy="295020"/>
          </a:xfrm>
          <a:prstGeom prst="rect">
            <a:avLst/>
          </a:prstGeom>
        </p:spPr>
      </p:pic>
      <p:pic>
        <p:nvPicPr>
          <p:cNvPr id="7" name="object 7"/>
          <p:cNvPicPr/>
          <p:nvPr/>
        </p:nvPicPr>
        <p:blipFill>
          <a:blip r:embed="rId5" cstate="print"/>
          <a:stretch>
            <a:fillRect/>
          </a:stretch>
        </p:blipFill>
        <p:spPr>
          <a:xfrm>
            <a:off x="6981443" y="1130808"/>
            <a:ext cx="5032247" cy="378104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Mie</a:t>
            </a:r>
            <a:r>
              <a:rPr spc="-60" dirty="0"/>
              <a:t> </a:t>
            </a:r>
            <a:r>
              <a:rPr spc="-50" dirty="0"/>
              <a:t>Potential</a:t>
            </a:r>
          </a:p>
        </p:txBody>
      </p:sp>
      <p:sp>
        <p:nvSpPr>
          <p:cNvPr id="3" name="object 3"/>
          <p:cNvSpPr txBox="1"/>
          <p:nvPr/>
        </p:nvSpPr>
        <p:spPr>
          <a:xfrm>
            <a:off x="351434" y="1102613"/>
            <a:ext cx="11018520" cy="3267075"/>
          </a:xfrm>
          <a:prstGeom prst="rect">
            <a:avLst/>
          </a:prstGeom>
        </p:spPr>
        <p:txBody>
          <a:bodyPr vert="horz" wrap="square" lIns="0" tIns="54610" rIns="0" bIns="0" rtlCol="0">
            <a:spAutoFit/>
          </a:bodyPr>
          <a:lstStyle/>
          <a:p>
            <a:pPr marL="265430" marR="30480" lvl="0" indent="-227965" defTabSz="914400" eaLnBrk="1" fontAlgn="auto" latinLnBrk="0" hangingPunct="1">
              <a:lnSpc>
                <a:spcPct val="90000"/>
              </a:lnSpc>
              <a:spcBef>
                <a:spcPts val="430"/>
              </a:spcBef>
              <a:spcAft>
                <a:spcPts val="0"/>
              </a:spcAft>
              <a:buClrTx/>
              <a:buSzTx/>
              <a:buFontTx/>
              <a:buChar char="•"/>
              <a:tabLst>
                <a:tab pos="266700" algn="l"/>
              </a:tabLst>
              <a:defRPr/>
            </a:pPr>
            <a:r>
              <a:rPr kumimoji="0" sz="2800" b="0" i="0" u="none" strike="noStrike" kern="0" cap="none" spc="-105" normalizeH="0" baseline="0" noProof="0" dirty="0">
                <a:ln>
                  <a:noFill/>
                </a:ln>
                <a:solidFill>
                  <a:sysClr val="windowText" lastClr="000000"/>
                </a:solidFill>
                <a:effectLst/>
                <a:uLnTx/>
                <a:uFillTx/>
                <a:latin typeface="Arial"/>
                <a:cs typeface="Arial"/>
              </a:rPr>
              <a:t>Improvements</a:t>
            </a:r>
            <a:r>
              <a:rPr kumimoji="0" sz="2800" b="0" i="0" u="none" strike="noStrike" kern="0" cap="none" spc="-35" normalizeH="0" baseline="0" noProof="0" dirty="0">
                <a:ln>
                  <a:noFill/>
                </a:ln>
                <a:solidFill>
                  <a:sysClr val="windowText" lastClr="000000"/>
                </a:solidFill>
                <a:effectLst/>
                <a:uLnTx/>
                <a:uFillTx/>
                <a:latin typeface="Arial"/>
                <a:cs typeface="Arial"/>
              </a:rPr>
              <a:t> </a:t>
            </a:r>
            <a:r>
              <a:rPr kumimoji="0" sz="2800" b="0" i="0" u="none" strike="noStrike" kern="0" cap="none" spc="-80" normalizeH="0" baseline="0" noProof="0" dirty="0">
                <a:ln>
                  <a:noFill/>
                </a:ln>
                <a:solidFill>
                  <a:sysClr val="windowText" lastClr="000000"/>
                </a:solidFill>
                <a:effectLst/>
                <a:uLnTx/>
                <a:uFillTx/>
                <a:latin typeface="Arial"/>
                <a:cs typeface="Arial"/>
              </a:rPr>
              <a:t>can</a:t>
            </a:r>
            <a:r>
              <a:rPr kumimoji="0" sz="2800" b="0" i="0" u="none" strike="noStrike" kern="0" cap="none" spc="-45" normalizeH="0" baseline="0" noProof="0" dirty="0">
                <a:ln>
                  <a:noFill/>
                </a:ln>
                <a:solidFill>
                  <a:sysClr val="windowText" lastClr="000000"/>
                </a:solidFill>
                <a:effectLst/>
                <a:uLnTx/>
                <a:uFillTx/>
                <a:latin typeface="Arial"/>
                <a:cs typeface="Arial"/>
              </a:rPr>
              <a:t> </a:t>
            </a:r>
            <a:r>
              <a:rPr kumimoji="0" sz="2800" b="0" i="0" u="none" strike="noStrike" kern="0" cap="none" spc="-125" normalizeH="0" baseline="0" noProof="0" dirty="0">
                <a:ln>
                  <a:noFill/>
                </a:ln>
                <a:solidFill>
                  <a:sysClr val="windowText" lastClr="000000"/>
                </a:solidFill>
                <a:effectLst/>
                <a:uLnTx/>
                <a:uFillTx/>
                <a:latin typeface="Arial"/>
                <a:cs typeface="Arial"/>
              </a:rPr>
              <a:t>be</a:t>
            </a:r>
            <a:r>
              <a:rPr kumimoji="0" sz="2800" b="0" i="0" u="none" strike="noStrike" kern="0" cap="none" spc="-40" normalizeH="0" baseline="0" noProof="0" dirty="0">
                <a:ln>
                  <a:noFill/>
                </a:ln>
                <a:solidFill>
                  <a:sysClr val="windowText" lastClr="000000"/>
                </a:solidFill>
                <a:effectLst/>
                <a:uLnTx/>
                <a:uFillTx/>
                <a:latin typeface="Arial"/>
                <a:cs typeface="Arial"/>
              </a:rPr>
              <a:t> </a:t>
            </a:r>
            <a:r>
              <a:rPr kumimoji="0" sz="2800" b="0" i="0" u="none" strike="noStrike" kern="0" cap="none" spc="-175" normalizeH="0" baseline="0" noProof="0" dirty="0">
                <a:ln>
                  <a:noFill/>
                </a:ln>
                <a:solidFill>
                  <a:sysClr val="windowText" lastClr="000000"/>
                </a:solidFill>
                <a:effectLst/>
                <a:uLnTx/>
                <a:uFillTx/>
                <a:latin typeface="Arial"/>
                <a:cs typeface="Arial"/>
              </a:rPr>
              <a:t>made</a:t>
            </a:r>
            <a:r>
              <a:rPr kumimoji="0" sz="2800" b="0" i="0" u="none" strike="noStrike" kern="0" cap="none" spc="-2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to</a:t>
            </a:r>
            <a:r>
              <a:rPr kumimoji="0" sz="2800" b="0" i="0" u="none" strike="noStrike" kern="0" cap="none" spc="-4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the</a:t>
            </a:r>
            <a:r>
              <a:rPr kumimoji="0" sz="2800" b="0" i="0" u="none" strike="noStrike" kern="0" cap="none" spc="-40" normalizeH="0" baseline="0" noProof="0" dirty="0">
                <a:ln>
                  <a:noFill/>
                </a:ln>
                <a:solidFill>
                  <a:sysClr val="windowText" lastClr="000000"/>
                </a:solidFill>
                <a:effectLst/>
                <a:uLnTx/>
                <a:uFillTx/>
                <a:latin typeface="Arial"/>
                <a:cs typeface="Arial"/>
              </a:rPr>
              <a:t> </a:t>
            </a:r>
            <a:r>
              <a:rPr kumimoji="0" sz="2800" b="0" i="0" u="none" strike="noStrike" kern="0" cap="none" spc="-130" normalizeH="0" baseline="0" noProof="0" dirty="0">
                <a:ln>
                  <a:noFill/>
                </a:ln>
                <a:solidFill>
                  <a:sysClr val="windowText" lastClr="000000"/>
                </a:solidFill>
                <a:effectLst/>
                <a:uLnTx/>
                <a:uFillTx/>
                <a:latin typeface="Arial"/>
                <a:cs typeface="Arial"/>
              </a:rPr>
              <a:t>Lennard-</a:t>
            </a:r>
            <a:r>
              <a:rPr kumimoji="0" sz="2800" b="0" i="0" u="none" strike="noStrike" kern="0" cap="none" spc="-175" normalizeH="0" baseline="0" noProof="0" dirty="0">
                <a:ln>
                  <a:noFill/>
                </a:ln>
                <a:solidFill>
                  <a:sysClr val="windowText" lastClr="000000"/>
                </a:solidFill>
                <a:effectLst/>
                <a:uLnTx/>
                <a:uFillTx/>
                <a:latin typeface="Arial"/>
                <a:cs typeface="Arial"/>
              </a:rPr>
              <a:t>Jones</a:t>
            </a:r>
            <a:r>
              <a:rPr kumimoji="0" sz="2800" b="0" i="0" u="none" strike="noStrike" kern="0" cap="none" spc="-5" normalizeH="0" baseline="0" noProof="0" dirty="0">
                <a:ln>
                  <a:noFill/>
                </a:ln>
                <a:solidFill>
                  <a:sysClr val="windowText" lastClr="000000"/>
                </a:solidFill>
                <a:effectLst/>
                <a:uLnTx/>
                <a:uFillTx/>
                <a:latin typeface="Arial"/>
                <a:cs typeface="Arial"/>
              </a:rPr>
              <a:t> </a:t>
            </a:r>
            <a:r>
              <a:rPr kumimoji="0" sz="2800" b="0" i="0" u="none" strike="noStrike" kern="0" cap="none" spc="-25" normalizeH="0" baseline="0" noProof="0" dirty="0">
                <a:ln>
                  <a:noFill/>
                </a:ln>
                <a:solidFill>
                  <a:sysClr val="windowText" lastClr="000000"/>
                </a:solidFill>
                <a:effectLst/>
                <a:uLnTx/>
                <a:uFillTx/>
                <a:latin typeface="Arial"/>
                <a:cs typeface="Arial"/>
              </a:rPr>
              <a:t>potential</a:t>
            </a:r>
            <a:r>
              <a:rPr kumimoji="0" sz="2800" b="0" i="0" u="none" strike="noStrike" kern="0" cap="none" spc="-3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by</a:t>
            </a:r>
            <a:r>
              <a:rPr kumimoji="0" sz="2800" b="0" i="0" u="none" strike="noStrike" kern="0" cap="none" spc="-45" normalizeH="0" baseline="0" noProof="0" dirty="0">
                <a:ln>
                  <a:noFill/>
                </a:ln>
                <a:solidFill>
                  <a:sysClr val="windowText" lastClr="000000"/>
                </a:solidFill>
                <a:effectLst/>
                <a:uLnTx/>
                <a:uFillTx/>
                <a:latin typeface="Arial"/>
                <a:cs typeface="Arial"/>
              </a:rPr>
              <a:t> </a:t>
            </a:r>
            <a:r>
              <a:rPr kumimoji="0" sz="2800" b="0" i="0" u="none" strike="noStrike" kern="0" cap="none" spc="-10" normalizeH="0" baseline="0" noProof="0" dirty="0">
                <a:ln>
                  <a:noFill/>
                </a:ln>
                <a:solidFill>
                  <a:sysClr val="windowText" lastClr="000000"/>
                </a:solidFill>
                <a:effectLst/>
                <a:uLnTx/>
                <a:uFillTx/>
                <a:latin typeface="Arial"/>
                <a:cs typeface="Arial"/>
              </a:rPr>
              <a:t>adding 	</a:t>
            </a:r>
            <a:r>
              <a:rPr kumimoji="0" sz="2800" b="0" i="0" u="none" strike="noStrike" kern="0" cap="none" spc="-40" normalizeH="0" baseline="0" noProof="0" dirty="0">
                <a:ln>
                  <a:noFill/>
                </a:ln>
                <a:solidFill>
                  <a:sysClr val="windowText" lastClr="000000"/>
                </a:solidFill>
                <a:effectLst/>
                <a:uLnTx/>
                <a:uFillTx/>
                <a:latin typeface="Arial"/>
                <a:cs typeface="Arial"/>
              </a:rPr>
              <a:t>additional</a:t>
            </a:r>
            <a:r>
              <a:rPr kumimoji="0" sz="2800" b="0" i="0" u="none" strike="noStrike" kern="0" cap="none" spc="-35" normalizeH="0" baseline="0" noProof="0" dirty="0">
                <a:ln>
                  <a:noFill/>
                </a:ln>
                <a:solidFill>
                  <a:sysClr val="windowText" lastClr="000000"/>
                </a:solidFill>
                <a:effectLst/>
                <a:uLnTx/>
                <a:uFillTx/>
                <a:latin typeface="Arial"/>
                <a:cs typeface="Arial"/>
              </a:rPr>
              <a:t> </a:t>
            </a:r>
            <a:r>
              <a:rPr kumimoji="0" sz="2800" b="0" i="0" u="none" strike="noStrike" kern="0" cap="none" spc="-120" normalizeH="0" baseline="0" noProof="0" dirty="0">
                <a:ln>
                  <a:noFill/>
                </a:ln>
                <a:solidFill>
                  <a:sysClr val="windowText" lastClr="000000"/>
                </a:solidFill>
                <a:effectLst/>
                <a:uLnTx/>
                <a:uFillTx/>
                <a:latin typeface="Arial"/>
                <a:cs typeface="Arial"/>
              </a:rPr>
              <a:t>parameters.</a:t>
            </a:r>
            <a:r>
              <a:rPr kumimoji="0" sz="2800" b="0" i="0" u="none" strike="noStrike" kern="0" cap="none" spc="-15" normalizeH="0" baseline="0" noProof="0" dirty="0">
                <a:ln>
                  <a:noFill/>
                </a:ln>
                <a:solidFill>
                  <a:sysClr val="windowText" lastClr="000000"/>
                </a:solidFill>
                <a:effectLst/>
                <a:uLnTx/>
                <a:uFillTx/>
                <a:latin typeface="Arial"/>
                <a:cs typeface="Arial"/>
              </a:rPr>
              <a:t> </a:t>
            </a:r>
            <a:r>
              <a:rPr kumimoji="0" sz="2800" b="0" i="0" u="none" strike="noStrike" kern="0" cap="none" spc="-130" normalizeH="0" baseline="0" noProof="0" dirty="0">
                <a:ln>
                  <a:noFill/>
                </a:ln>
                <a:solidFill>
                  <a:sysClr val="windowText" lastClr="000000"/>
                </a:solidFill>
                <a:effectLst/>
                <a:uLnTx/>
                <a:uFillTx/>
                <a:latin typeface="Arial"/>
                <a:cs typeface="Arial"/>
              </a:rPr>
              <a:t>One</a:t>
            </a:r>
            <a:r>
              <a:rPr kumimoji="0" sz="2800" b="0" i="0" u="none" strike="noStrike" kern="0" cap="none" spc="-20" normalizeH="0" baseline="0" noProof="0" dirty="0">
                <a:ln>
                  <a:noFill/>
                </a:ln>
                <a:solidFill>
                  <a:sysClr val="windowText" lastClr="000000"/>
                </a:solidFill>
                <a:effectLst/>
                <a:uLnTx/>
                <a:uFillTx/>
                <a:latin typeface="Arial"/>
                <a:cs typeface="Arial"/>
              </a:rPr>
              <a:t> </a:t>
            </a:r>
            <a:r>
              <a:rPr kumimoji="0" sz="2800" b="0" i="0" u="none" strike="noStrike" kern="0" cap="none" spc="-125" normalizeH="0" baseline="0" noProof="0" dirty="0">
                <a:ln>
                  <a:noFill/>
                </a:ln>
                <a:solidFill>
                  <a:sysClr val="windowText" lastClr="000000"/>
                </a:solidFill>
                <a:effectLst/>
                <a:uLnTx/>
                <a:uFillTx/>
                <a:latin typeface="Arial"/>
                <a:cs typeface="Arial"/>
              </a:rPr>
              <a:t>approach</a:t>
            </a:r>
            <a:r>
              <a:rPr kumimoji="0" sz="2800" b="0" i="0" u="none" strike="noStrike" kern="0" cap="none" spc="-25" normalizeH="0" baseline="0" noProof="0" dirty="0">
                <a:ln>
                  <a:noFill/>
                </a:ln>
                <a:solidFill>
                  <a:sysClr val="windowText" lastClr="000000"/>
                </a:solidFill>
                <a:effectLst/>
                <a:uLnTx/>
                <a:uFillTx/>
                <a:latin typeface="Arial"/>
                <a:cs typeface="Arial"/>
              </a:rPr>
              <a:t> </a:t>
            </a:r>
            <a:r>
              <a:rPr kumimoji="0" sz="2800" b="0" i="0" u="none" strike="noStrike" kern="0" cap="none" spc="-45" normalizeH="0" baseline="0" noProof="0" dirty="0">
                <a:ln>
                  <a:noFill/>
                </a:ln>
                <a:solidFill>
                  <a:sysClr val="windowText" lastClr="000000"/>
                </a:solidFill>
                <a:effectLst/>
                <a:uLnTx/>
                <a:uFillTx/>
                <a:latin typeface="Arial"/>
                <a:cs typeface="Arial"/>
              </a:rPr>
              <a:t>would</a:t>
            </a:r>
            <a:r>
              <a:rPr kumimoji="0" sz="2800" b="0" i="0" u="none" strike="noStrike" kern="0" cap="none" spc="-15" normalizeH="0" baseline="0" noProof="0" dirty="0">
                <a:ln>
                  <a:noFill/>
                </a:ln>
                <a:solidFill>
                  <a:sysClr val="windowText" lastClr="000000"/>
                </a:solidFill>
                <a:effectLst/>
                <a:uLnTx/>
                <a:uFillTx/>
                <a:latin typeface="Arial"/>
                <a:cs typeface="Arial"/>
              </a:rPr>
              <a:t> </a:t>
            </a:r>
            <a:r>
              <a:rPr kumimoji="0" sz="2800" b="0" i="0" u="none" strike="noStrike" kern="0" cap="none" spc="-135" normalizeH="0" baseline="0" noProof="0" dirty="0">
                <a:ln>
                  <a:noFill/>
                </a:ln>
                <a:solidFill>
                  <a:sysClr val="windowText" lastClr="000000"/>
                </a:solidFill>
                <a:effectLst/>
                <a:uLnTx/>
                <a:uFillTx/>
                <a:latin typeface="Arial"/>
                <a:cs typeface="Arial"/>
              </a:rPr>
              <a:t>be</a:t>
            </a:r>
            <a:r>
              <a:rPr kumimoji="0" sz="2800" b="0" i="0" u="none" strike="noStrike" kern="0" cap="none" spc="-4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to</a:t>
            </a:r>
            <a:r>
              <a:rPr kumimoji="0" sz="2800" b="0" i="0" u="none" strike="noStrike" kern="0" cap="none" spc="-25" normalizeH="0" baseline="0" noProof="0" dirty="0">
                <a:ln>
                  <a:noFill/>
                </a:ln>
                <a:solidFill>
                  <a:sysClr val="windowText" lastClr="000000"/>
                </a:solidFill>
                <a:effectLst/>
                <a:uLnTx/>
                <a:uFillTx/>
                <a:latin typeface="Arial"/>
                <a:cs typeface="Arial"/>
              </a:rPr>
              <a:t> </a:t>
            </a:r>
            <a:r>
              <a:rPr kumimoji="0" sz="2800" b="0" i="0" u="none" strike="noStrike" kern="0" cap="none" spc="-160" normalizeH="0" baseline="0" noProof="0" dirty="0">
                <a:ln>
                  <a:noFill/>
                </a:ln>
                <a:solidFill>
                  <a:sysClr val="windowText" lastClr="000000"/>
                </a:solidFill>
                <a:effectLst/>
                <a:uLnTx/>
                <a:uFillTx/>
                <a:latin typeface="Arial"/>
                <a:cs typeface="Arial"/>
              </a:rPr>
              <a:t>have</a:t>
            </a:r>
            <a:r>
              <a:rPr kumimoji="0" sz="2800" b="0" i="0" u="none" strike="noStrike" kern="0" cap="none" spc="-3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the</a:t>
            </a:r>
            <a:r>
              <a:rPr kumimoji="0" sz="2800" b="0" i="0" u="none" strike="noStrike" kern="0" cap="none" spc="-30" normalizeH="0" baseline="0" noProof="0" dirty="0">
                <a:ln>
                  <a:noFill/>
                </a:ln>
                <a:solidFill>
                  <a:sysClr val="windowText" lastClr="000000"/>
                </a:solidFill>
                <a:effectLst/>
                <a:uLnTx/>
                <a:uFillTx/>
                <a:latin typeface="Arial"/>
                <a:cs typeface="Arial"/>
              </a:rPr>
              <a:t> </a:t>
            </a:r>
            <a:r>
              <a:rPr kumimoji="0" sz="2800" b="0" i="0" u="none" strike="noStrike" kern="0" cap="none" spc="-145" normalizeH="0" baseline="0" noProof="0" dirty="0">
                <a:ln>
                  <a:noFill/>
                </a:ln>
                <a:solidFill>
                  <a:sysClr val="windowText" lastClr="000000"/>
                </a:solidFill>
                <a:effectLst/>
                <a:uLnTx/>
                <a:uFillTx/>
                <a:latin typeface="Arial"/>
                <a:cs typeface="Arial"/>
              </a:rPr>
              <a:t>exponents</a:t>
            </a:r>
            <a:r>
              <a:rPr kumimoji="0" sz="2800" b="0" i="0" u="none" strike="noStrike" kern="0" cap="none" spc="10" normalizeH="0" baseline="0" noProof="0" dirty="0">
                <a:ln>
                  <a:noFill/>
                </a:ln>
                <a:solidFill>
                  <a:sysClr val="windowText" lastClr="000000"/>
                </a:solidFill>
                <a:effectLst/>
                <a:uLnTx/>
                <a:uFillTx/>
                <a:latin typeface="Arial"/>
                <a:cs typeface="Arial"/>
              </a:rPr>
              <a:t> </a:t>
            </a:r>
            <a:r>
              <a:rPr kumimoji="0" sz="2800" b="0" i="0" u="none" strike="noStrike" kern="0" cap="none" spc="-25" normalizeH="0" baseline="0" noProof="0" dirty="0">
                <a:ln>
                  <a:noFill/>
                </a:ln>
                <a:solidFill>
                  <a:sysClr val="windowText" lastClr="000000"/>
                </a:solidFill>
                <a:effectLst/>
                <a:uLnTx/>
                <a:uFillTx/>
                <a:latin typeface="Arial"/>
                <a:cs typeface="Arial"/>
              </a:rPr>
              <a:t>in 	</a:t>
            </a:r>
            <a:r>
              <a:rPr kumimoji="0" sz="2800" b="0" i="0" u="none" strike="noStrike" kern="0" cap="none" spc="0" normalizeH="0" baseline="0" noProof="0" dirty="0">
                <a:ln>
                  <a:noFill/>
                </a:ln>
                <a:solidFill>
                  <a:sysClr val="windowText" lastClr="000000"/>
                </a:solidFill>
                <a:effectLst/>
                <a:uLnTx/>
                <a:uFillTx/>
                <a:latin typeface="Arial"/>
                <a:cs typeface="Arial"/>
              </a:rPr>
              <a:t>the</a:t>
            </a:r>
            <a:r>
              <a:rPr kumimoji="0" sz="2800" b="0" i="0" u="none" strike="noStrike" kern="0" cap="none" spc="-30" normalizeH="0" baseline="0" noProof="0" dirty="0">
                <a:ln>
                  <a:noFill/>
                </a:ln>
                <a:solidFill>
                  <a:sysClr val="windowText" lastClr="000000"/>
                </a:solidFill>
                <a:effectLst/>
                <a:uLnTx/>
                <a:uFillTx/>
                <a:latin typeface="Arial"/>
                <a:cs typeface="Arial"/>
              </a:rPr>
              <a:t> </a:t>
            </a:r>
            <a:r>
              <a:rPr kumimoji="0" sz="2800" b="0" i="0" u="none" strike="noStrike" kern="0" cap="none" spc="50" normalizeH="0" baseline="0" noProof="0" dirty="0">
                <a:ln>
                  <a:noFill/>
                </a:ln>
                <a:solidFill>
                  <a:sysClr val="windowText" lastClr="000000"/>
                </a:solidFill>
                <a:effectLst/>
                <a:uLnTx/>
                <a:uFillTx/>
                <a:latin typeface="Arial"/>
                <a:cs typeface="Arial"/>
              </a:rPr>
              <a:t>1/r</a:t>
            </a:r>
            <a:r>
              <a:rPr kumimoji="0" sz="2775" b="0" i="0" u="none" strike="noStrike" kern="0" cap="none" spc="75" normalizeH="0" baseline="25525" noProof="0" dirty="0">
                <a:ln>
                  <a:noFill/>
                </a:ln>
                <a:solidFill>
                  <a:sysClr val="windowText" lastClr="000000"/>
                </a:solidFill>
                <a:effectLst/>
                <a:uLnTx/>
                <a:uFillTx/>
                <a:latin typeface="Arial"/>
                <a:cs typeface="Arial"/>
              </a:rPr>
              <a:t>12</a:t>
            </a:r>
            <a:r>
              <a:rPr kumimoji="0" sz="2775" b="0" i="0" u="none" strike="noStrike" kern="0" cap="none" spc="345" normalizeH="0" baseline="25525" noProof="0" dirty="0">
                <a:ln>
                  <a:noFill/>
                </a:ln>
                <a:solidFill>
                  <a:sysClr val="windowText" lastClr="000000"/>
                </a:solidFill>
                <a:effectLst/>
                <a:uLnTx/>
                <a:uFillTx/>
                <a:latin typeface="Arial"/>
                <a:cs typeface="Arial"/>
              </a:rPr>
              <a:t> </a:t>
            </a:r>
            <a:r>
              <a:rPr kumimoji="0" sz="2800" b="0" i="0" u="none" strike="noStrike" kern="0" cap="none" spc="-65" normalizeH="0" baseline="0" noProof="0" dirty="0">
                <a:ln>
                  <a:noFill/>
                </a:ln>
                <a:solidFill>
                  <a:sysClr val="windowText" lastClr="000000"/>
                </a:solidFill>
                <a:effectLst/>
                <a:uLnTx/>
                <a:uFillTx/>
                <a:latin typeface="Arial"/>
                <a:cs typeface="Arial"/>
              </a:rPr>
              <a:t>and</a:t>
            </a:r>
            <a:r>
              <a:rPr kumimoji="0" sz="2800" b="0" i="0" u="none" strike="noStrike" kern="0" cap="none" spc="-25" normalizeH="0" baseline="0" noProof="0" dirty="0">
                <a:ln>
                  <a:noFill/>
                </a:ln>
                <a:solidFill>
                  <a:sysClr val="windowText" lastClr="000000"/>
                </a:solidFill>
                <a:effectLst/>
                <a:uLnTx/>
                <a:uFillTx/>
                <a:latin typeface="Arial"/>
                <a:cs typeface="Arial"/>
              </a:rPr>
              <a:t> </a:t>
            </a:r>
            <a:r>
              <a:rPr kumimoji="0" sz="2800" b="0" i="0" u="none" strike="noStrike" kern="0" cap="none" spc="90" normalizeH="0" baseline="0" noProof="0" dirty="0">
                <a:ln>
                  <a:noFill/>
                </a:ln>
                <a:solidFill>
                  <a:sysClr val="windowText" lastClr="000000"/>
                </a:solidFill>
                <a:effectLst/>
                <a:uLnTx/>
                <a:uFillTx/>
                <a:latin typeface="Arial"/>
                <a:cs typeface="Arial"/>
              </a:rPr>
              <a:t>1/r</a:t>
            </a:r>
            <a:r>
              <a:rPr kumimoji="0" sz="2775" b="0" i="0" u="none" strike="noStrike" kern="0" cap="none" spc="135" normalizeH="0" baseline="25525" noProof="0" dirty="0">
                <a:ln>
                  <a:noFill/>
                </a:ln>
                <a:solidFill>
                  <a:sysClr val="windowText" lastClr="000000"/>
                </a:solidFill>
                <a:effectLst/>
                <a:uLnTx/>
                <a:uFillTx/>
                <a:latin typeface="Arial"/>
                <a:cs typeface="Arial"/>
              </a:rPr>
              <a:t>6</a:t>
            </a:r>
            <a:r>
              <a:rPr kumimoji="0" sz="2775" b="0" i="0" u="none" strike="noStrike" kern="0" cap="none" spc="345" normalizeH="0" baseline="25525" noProof="0" dirty="0">
                <a:ln>
                  <a:noFill/>
                </a:ln>
                <a:solidFill>
                  <a:sysClr val="windowText" lastClr="000000"/>
                </a:solidFill>
                <a:effectLst/>
                <a:uLnTx/>
                <a:uFillTx/>
                <a:latin typeface="Arial"/>
                <a:cs typeface="Arial"/>
              </a:rPr>
              <a:t> </a:t>
            </a:r>
            <a:r>
              <a:rPr kumimoji="0" sz="2800" b="0" i="0" u="none" strike="noStrike" kern="0" cap="none" spc="-30" normalizeH="0" baseline="0" noProof="0" dirty="0">
                <a:ln>
                  <a:noFill/>
                </a:ln>
                <a:solidFill>
                  <a:sysClr val="windowText" lastClr="000000"/>
                </a:solidFill>
                <a:effectLst/>
                <a:uLnTx/>
                <a:uFillTx/>
                <a:latin typeface="Arial"/>
                <a:cs typeface="Arial"/>
              </a:rPr>
              <a:t>parts</a:t>
            </a:r>
            <a:r>
              <a:rPr kumimoji="0" sz="2800" b="0" i="0" u="none" strike="noStrike" kern="0" cap="none" spc="-2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of</a:t>
            </a:r>
            <a:r>
              <a:rPr kumimoji="0" sz="2800" b="0" i="0" u="none" strike="noStrike" kern="0" cap="none" spc="-3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the</a:t>
            </a:r>
            <a:r>
              <a:rPr kumimoji="0" sz="2800" b="0" i="0" u="none" strike="noStrike" kern="0" cap="none" spc="-30" normalizeH="0" baseline="0" noProof="0" dirty="0">
                <a:ln>
                  <a:noFill/>
                </a:ln>
                <a:solidFill>
                  <a:sysClr val="windowText" lastClr="000000"/>
                </a:solidFill>
                <a:effectLst/>
                <a:uLnTx/>
                <a:uFillTx/>
                <a:latin typeface="Arial"/>
                <a:cs typeface="Arial"/>
              </a:rPr>
              <a:t> </a:t>
            </a:r>
            <a:r>
              <a:rPr kumimoji="0" sz="2800" b="0" i="0" u="none" strike="noStrike" kern="0" cap="none" spc="-20" normalizeH="0" baseline="0" noProof="0" dirty="0">
                <a:ln>
                  <a:noFill/>
                </a:ln>
                <a:solidFill>
                  <a:sysClr val="windowText" lastClr="000000"/>
                </a:solidFill>
                <a:effectLst/>
                <a:uLnTx/>
                <a:uFillTx/>
                <a:latin typeface="Arial"/>
                <a:cs typeface="Arial"/>
              </a:rPr>
              <a:t>potential </a:t>
            </a:r>
            <a:r>
              <a:rPr kumimoji="0" sz="2800" b="0" i="0" u="none" strike="noStrike" kern="0" cap="none" spc="-105" normalizeH="0" baseline="0" noProof="0" dirty="0">
                <a:ln>
                  <a:noFill/>
                </a:ln>
                <a:solidFill>
                  <a:sysClr val="windowText" lastClr="000000"/>
                </a:solidFill>
                <a:effectLst/>
                <a:uLnTx/>
                <a:uFillTx/>
                <a:latin typeface="Arial"/>
                <a:cs typeface="Arial"/>
              </a:rPr>
              <a:t>be</a:t>
            </a:r>
            <a:r>
              <a:rPr kumimoji="0" sz="2800" b="0" i="0" u="none" strike="noStrike" kern="0" cap="none" spc="-35" normalizeH="0" baseline="0" noProof="0" dirty="0">
                <a:ln>
                  <a:noFill/>
                </a:ln>
                <a:solidFill>
                  <a:sysClr val="windowText" lastClr="000000"/>
                </a:solidFill>
                <a:effectLst/>
                <a:uLnTx/>
                <a:uFillTx/>
                <a:latin typeface="Arial"/>
                <a:cs typeface="Arial"/>
              </a:rPr>
              <a:t> </a:t>
            </a:r>
            <a:r>
              <a:rPr kumimoji="0" sz="2800" b="0" i="0" u="none" strike="noStrike" kern="0" cap="none" spc="-85" normalizeH="0" baseline="0" noProof="0" dirty="0">
                <a:ln>
                  <a:noFill/>
                </a:ln>
                <a:solidFill>
                  <a:sysClr val="windowText" lastClr="000000"/>
                </a:solidFill>
                <a:effectLst/>
                <a:uLnTx/>
                <a:uFillTx/>
                <a:latin typeface="Arial"/>
                <a:cs typeface="Arial"/>
              </a:rPr>
              <a:t>adjustable</a:t>
            </a:r>
            <a:r>
              <a:rPr kumimoji="0" sz="2800" b="0" i="0" u="none" strike="noStrike" kern="0" cap="none" spc="-25" normalizeH="0" baseline="0" noProof="0" dirty="0">
                <a:ln>
                  <a:noFill/>
                </a:ln>
                <a:solidFill>
                  <a:sysClr val="windowText" lastClr="000000"/>
                </a:solidFill>
                <a:effectLst/>
                <a:uLnTx/>
                <a:uFillTx/>
                <a:latin typeface="Arial"/>
                <a:cs typeface="Arial"/>
              </a:rPr>
              <a:t> </a:t>
            </a:r>
            <a:r>
              <a:rPr kumimoji="0" sz="2800" b="0" i="0" u="none" strike="noStrike" kern="0" cap="none" spc="-120" normalizeH="0" baseline="0" noProof="0" dirty="0">
                <a:ln>
                  <a:noFill/>
                </a:ln>
                <a:solidFill>
                  <a:sysClr val="windowText" lastClr="000000"/>
                </a:solidFill>
                <a:effectLst/>
                <a:uLnTx/>
                <a:uFillTx/>
                <a:latin typeface="Arial"/>
                <a:cs typeface="Arial"/>
              </a:rPr>
              <a:t>parameters,</a:t>
            </a:r>
            <a:r>
              <a:rPr kumimoji="0" sz="2800" b="0" i="0" u="none" strike="noStrike" kern="0" cap="none" spc="-20" normalizeH="0" baseline="0" noProof="0" dirty="0">
                <a:ln>
                  <a:noFill/>
                </a:ln>
                <a:solidFill>
                  <a:sysClr val="windowText" lastClr="000000"/>
                </a:solidFill>
                <a:effectLst/>
                <a:uLnTx/>
                <a:uFillTx/>
                <a:latin typeface="Arial"/>
                <a:cs typeface="Arial"/>
              </a:rPr>
              <a:t> </a:t>
            </a:r>
            <a:r>
              <a:rPr kumimoji="0" sz="2800" b="0" i="0" u="none" strike="noStrike" kern="0" cap="none" spc="-10" normalizeH="0" baseline="0" noProof="0" dirty="0">
                <a:ln>
                  <a:noFill/>
                </a:ln>
                <a:solidFill>
                  <a:sysClr val="windowText" lastClr="000000"/>
                </a:solidFill>
                <a:effectLst/>
                <a:uLnTx/>
                <a:uFillTx/>
                <a:latin typeface="Arial"/>
                <a:cs typeface="Arial"/>
              </a:rPr>
              <a:t>i.e., 	</a:t>
            </a:r>
            <a:r>
              <a:rPr kumimoji="0" sz="2800" b="0" i="0" u="none" strike="noStrike" kern="0" cap="none" spc="-100" normalizeH="0" baseline="0" noProof="0" dirty="0">
                <a:ln>
                  <a:noFill/>
                </a:ln>
                <a:solidFill>
                  <a:sysClr val="windowText" lastClr="000000"/>
                </a:solidFill>
                <a:effectLst/>
                <a:uLnTx/>
                <a:uFillTx/>
                <a:latin typeface="Arial"/>
                <a:cs typeface="Arial"/>
              </a:rPr>
              <a:t>instead</a:t>
            </a:r>
            <a:r>
              <a:rPr kumimoji="0" sz="2800" b="0" i="0" u="none" strike="noStrike" kern="0" cap="none" spc="-5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of</a:t>
            </a:r>
            <a:r>
              <a:rPr kumimoji="0" sz="2800" b="0" i="0" u="none" strike="noStrike" kern="0" cap="none" spc="-5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r</a:t>
            </a:r>
            <a:r>
              <a:rPr kumimoji="0" sz="2775" b="0" i="0" u="none" strike="noStrike" kern="0" cap="none" spc="0" normalizeH="0" baseline="25525" noProof="0" dirty="0">
                <a:ln>
                  <a:noFill/>
                </a:ln>
                <a:solidFill>
                  <a:sysClr val="windowText" lastClr="000000"/>
                </a:solidFill>
                <a:effectLst/>
                <a:uLnTx/>
                <a:uFillTx/>
                <a:latin typeface="Times New Roman"/>
                <a:cs typeface="Times New Roman"/>
              </a:rPr>
              <a:t>−</a:t>
            </a:r>
            <a:r>
              <a:rPr kumimoji="0" sz="2775" b="0" i="0" u="none" strike="noStrike" kern="0" cap="none" spc="0" normalizeH="0" baseline="25525" noProof="0" dirty="0">
                <a:ln>
                  <a:noFill/>
                </a:ln>
                <a:solidFill>
                  <a:sysClr val="windowText" lastClr="000000"/>
                </a:solidFill>
                <a:effectLst/>
                <a:uLnTx/>
                <a:uFillTx/>
                <a:latin typeface="Arial"/>
                <a:cs typeface="Arial"/>
              </a:rPr>
              <a:t>12</a:t>
            </a:r>
            <a:r>
              <a:rPr kumimoji="0" sz="2800" b="0" i="0" u="none" strike="noStrike" kern="0" cap="none" spc="0" normalizeH="0" baseline="0" noProof="0" dirty="0">
                <a:ln>
                  <a:noFill/>
                </a:ln>
                <a:solidFill>
                  <a:sysClr val="windowText" lastClr="000000"/>
                </a:solidFill>
                <a:effectLst/>
                <a:uLnTx/>
                <a:uFillTx/>
                <a:latin typeface="Arial"/>
                <a:cs typeface="Arial"/>
              </a:rPr>
              <a:t>,</a:t>
            </a:r>
            <a:r>
              <a:rPr kumimoji="0" sz="2800" b="0" i="0" u="none" strike="noStrike" kern="0" cap="none" spc="-50" normalizeH="0" baseline="0" noProof="0" dirty="0">
                <a:ln>
                  <a:noFill/>
                </a:ln>
                <a:solidFill>
                  <a:sysClr val="windowText" lastClr="000000"/>
                </a:solidFill>
                <a:effectLst/>
                <a:uLnTx/>
                <a:uFillTx/>
                <a:latin typeface="Arial"/>
                <a:cs typeface="Arial"/>
              </a:rPr>
              <a:t> </a:t>
            </a:r>
            <a:r>
              <a:rPr kumimoji="0" sz="2800" b="0" i="0" u="none" strike="noStrike" kern="0" cap="none" spc="-155" normalizeH="0" baseline="0" noProof="0" dirty="0">
                <a:ln>
                  <a:noFill/>
                </a:ln>
                <a:solidFill>
                  <a:sysClr val="windowText" lastClr="000000"/>
                </a:solidFill>
                <a:effectLst/>
                <a:uLnTx/>
                <a:uFillTx/>
                <a:latin typeface="Arial"/>
                <a:cs typeface="Arial"/>
              </a:rPr>
              <a:t>perhaps</a:t>
            </a:r>
            <a:r>
              <a:rPr kumimoji="0" sz="2800" b="0" i="0" u="none" strike="noStrike" kern="0" cap="none" spc="-3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r</a:t>
            </a:r>
            <a:r>
              <a:rPr kumimoji="0" sz="2775" b="0" i="0" u="none" strike="noStrike" kern="0" cap="none" spc="0" normalizeH="0" baseline="25525" noProof="0" dirty="0">
                <a:ln>
                  <a:noFill/>
                </a:ln>
                <a:solidFill>
                  <a:sysClr val="windowText" lastClr="000000"/>
                </a:solidFill>
                <a:effectLst/>
                <a:uLnTx/>
                <a:uFillTx/>
                <a:latin typeface="Times New Roman"/>
                <a:cs typeface="Times New Roman"/>
              </a:rPr>
              <a:t>−</a:t>
            </a:r>
            <a:r>
              <a:rPr kumimoji="0" sz="2775" b="0" i="0" u="none" strike="noStrike" kern="0" cap="none" spc="0" normalizeH="0" baseline="25525" noProof="0" dirty="0">
                <a:ln>
                  <a:noFill/>
                </a:ln>
                <a:solidFill>
                  <a:sysClr val="windowText" lastClr="000000"/>
                </a:solidFill>
                <a:effectLst/>
                <a:uLnTx/>
                <a:uFillTx/>
                <a:latin typeface="Arial"/>
                <a:cs typeface="Arial"/>
              </a:rPr>
              <a:t>11</a:t>
            </a:r>
            <a:r>
              <a:rPr kumimoji="0" sz="2775" b="0" i="0" u="none" strike="noStrike" kern="0" cap="none" spc="307" normalizeH="0" baseline="25525" noProof="0" dirty="0">
                <a:ln>
                  <a:noFill/>
                </a:ln>
                <a:solidFill>
                  <a:sysClr val="windowText" lastClr="000000"/>
                </a:solidFill>
                <a:effectLst/>
                <a:uLnTx/>
                <a:uFillTx/>
                <a:latin typeface="Arial"/>
                <a:cs typeface="Arial"/>
              </a:rPr>
              <a:t> </a:t>
            </a:r>
            <a:r>
              <a:rPr kumimoji="0" sz="2800" b="0" i="0" u="none" strike="noStrike" kern="0" cap="none" spc="-45" normalizeH="0" baseline="0" noProof="0" dirty="0">
                <a:ln>
                  <a:noFill/>
                </a:ln>
                <a:solidFill>
                  <a:sysClr val="windowText" lastClr="000000"/>
                </a:solidFill>
                <a:effectLst/>
                <a:uLnTx/>
                <a:uFillTx/>
                <a:latin typeface="Arial"/>
                <a:cs typeface="Arial"/>
              </a:rPr>
              <a:t>would</a:t>
            </a:r>
            <a:r>
              <a:rPr kumimoji="0" sz="2800" b="0" i="0" u="none" strike="noStrike" kern="0" cap="none" spc="-35" normalizeH="0" baseline="0" noProof="0" dirty="0">
                <a:ln>
                  <a:noFill/>
                </a:ln>
                <a:solidFill>
                  <a:sysClr val="windowText" lastClr="000000"/>
                </a:solidFill>
                <a:effectLst/>
                <a:uLnTx/>
                <a:uFillTx/>
                <a:latin typeface="Arial"/>
                <a:cs typeface="Arial"/>
              </a:rPr>
              <a:t> </a:t>
            </a:r>
            <a:r>
              <a:rPr kumimoji="0" sz="2800" b="0" i="0" u="none" strike="noStrike" kern="0" cap="none" spc="-135" normalizeH="0" baseline="0" noProof="0" dirty="0">
                <a:ln>
                  <a:noFill/>
                </a:ln>
                <a:solidFill>
                  <a:sysClr val="windowText" lastClr="000000"/>
                </a:solidFill>
                <a:effectLst/>
                <a:uLnTx/>
                <a:uFillTx/>
                <a:latin typeface="Arial"/>
                <a:cs typeface="Arial"/>
              </a:rPr>
              <a:t>be</a:t>
            </a:r>
            <a:r>
              <a:rPr kumimoji="0" sz="2800" b="0" i="0" u="none" strike="noStrike" kern="0" cap="none" spc="-6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a</a:t>
            </a:r>
            <a:r>
              <a:rPr kumimoji="0" sz="2800" b="0" i="0" u="none" strike="noStrike" kern="0" cap="none" spc="-6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better</a:t>
            </a:r>
            <a:r>
              <a:rPr kumimoji="0" sz="2800" b="0" i="0" u="none" strike="noStrike" kern="0" cap="none" spc="-45" normalizeH="0" baseline="0" noProof="0" dirty="0">
                <a:ln>
                  <a:noFill/>
                </a:ln>
                <a:solidFill>
                  <a:sysClr val="windowText" lastClr="000000"/>
                </a:solidFill>
                <a:effectLst/>
                <a:uLnTx/>
                <a:uFillTx/>
                <a:latin typeface="Arial"/>
                <a:cs typeface="Arial"/>
              </a:rPr>
              <a:t> </a:t>
            </a:r>
            <a:r>
              <a:rPr kumimoji="0" sz="2800" b="0" i="0" u="none" strike="noStrike" kern="0" cap="none" spc="-75" normalizeH="0" baseline="0" noProof="0" dirty="0">
                <a:ln>
                  <a:noFill/>
                </a:ln>
                <a:solidFill>
                  <a:sysClr val="windowText" lastClr="000000"/>
                </a:solidFill>
                <a:effectLst/>
                <a:uLnTx/>
                <a:uFillTx/>
                <a:latin typeface="Arial"/>
                <a:cs typeface="Arial"/>
              </a:rPr>
              <a:t>description</a:t>
            </a:r>
            <a:r>
              <a:rPr kumimoji="0" sz="2800" b="0" i="0" u="none" strike="noStrike" kern="0" cap="none" spc="-2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of</a:t>
            </a:r>
            <a:r>
              <a:rPr kumimoji="0" sz="2800" b="0" i="0" u="none" strike="noStrike" kern="0" cap="none" spc="-5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the</a:t>
            </a:r>
            <a:r>
              <a:rPr kumimoji="0" sz="2800" b="0" i="0" u="none" strike="noStrike" kern="0" cap="none" spc="-50" normalizeH="0" baseline="0" noProof="0" dirty="0">
                <a:ln>
                  <a:noFill/>
                </a:ln>
                <a:solidFill>
                  <a:sysClr val="windowText" lastClr="000000"/>
                </a:solidFill>
                <a:effectLst/>
                <a:uLnTx/>
                <a:uFillTx/>
                <a:latin typeface="Arial"/>
                <a:cs typeface="Arial"/>
              </a:rPr>
              <a:t> </a:t>
            </a:r>
            <a:r>
              <a:rPr kumimoji="0" sz="2800" b="0" i="0" u="none" strike="noStrike" kern="0" cap="none" spc="-10" normalizeH="0" baseline="0" noProof="0" dirty="0">
                <a:ln>
                  <a:noFill/>
                </a:ln>
                <a:solidFill>
                  <a:sysClr val="windowText" lastClr="000000"/>
                </a:solidFill>
                <a:effectLst/>
                <a:uLnTx/>
                <a:uFillTx/>
                <a:latin typeface="Arial"/>
                <a:cs typeface="Arial"/>
              </a:rPr>
              <a:t>short- 	</a:t>
            </a:r>
            <a:r>
              <a:rPr kumimoji="0" sz="2800" b="0" i="0" u="none" strike="noStrike" kern="0" cap="none" spc="-130" normalizeH="0" baseline="0" noProof="0" dirty="0">
                <a:ln>
                  <a:noFill/>
                </a:ln>
                <a:solidFill>
                  <a:sysClr val="windowText" lastClr="000000"/>
                </a:solidFill>
                <a:effectLst/>
                <a:uLnTx/>
                <a:uFillTx/>
                <a:latin typeface="Arial"/>
                <a:cs typeface="Arial"/>
              </a:rPr>
              <a:t>range</a:t>
            </a:r>
            <a:r>
              <a:rPr kumimoji="0" sz="2800" b="0" i="0" u="none" strike="noStrike" kern="0" cap="none" spc="-40" normalizeH="0" baseline="0" noProof="0" dirty="0">
                <a:ln>
                  <a:noFill/>
                </a:ln>
                <a:solidFill>
                  <a:sysClr val="windowText" lastClr="000000"/>
                </a:solidFill>
                <a:effectLst/>
                <a:uLnTx/>
                <a:uFillTx/>
                <a:latin typeface="Arial"/>
                <a:cs typeface="Arial"/>
              </a:rPr>
              <a:t> </a:t>
            </a:r>
            <a:r>
              <a:rPr kumimoji="0" sz="2800" b="0" i="0" u="none" strike="noStrike" kern="0" cap="none" spc="-60" normalizeH="0" baseline="0" noProof="0" dirty="0">
                <a:ln>
                  <a:noFill/>
                </a:ln>
                <a:solidFill>
                  <a:sysClr val="windowText" lastClr="000000"/>
                </a:solidFill>
                <a:effectLst/>
                <a:uLnTx/>
                <a:uFillTx/>
                <a:latin typeface="Arial"/>
                <a:cs typeface="Arial"/>
              </a:rPr>
              <a:t>interactions</a:t>
            </a:r>
            <a:r>
              <a:rPr kumimoji="0" sz="2800" b="0" i="0" u="none" strike="noStrike" kern="0" cap="none" spc="0" normalizeH="0" baseline="0" noProof="0" dirty="0">
                <a:ln>
                  <a:noFill/>
                </a:ln>
                <a:solidFill>
                  <a:sysClr val="windowText" lastClr="000000"/>
                </a:solidFill>
                <a:effectLst/>
                <a:uLnTx/>
                <a:uFillTx/>
                <a:latin typeface="Arial"/>
                <a:cs typeface="Arial"/>
              </a:rPr>
              <a:t> in</a:t>
            </a:r>
            <a:r>
              <a:rPr kumimoji="0" sz="2800" b="0" i="0" u="none" strike="noStrike" kern="0" cap="none" spc="-5" normalizeH="0" baseline="0" noProof="0" dirty="0">
                <a:ln>
                  <a:noFill/>
                </a:ln>
                <a:solidFill>
                  <a:sysClr val="windowText" lastClr="000000"/>
                </a:solidFill>
                <a:effectLst/>
                <a:uLnTx/>
                <a:uFillTx/>
                <a:latin typeface="Arial"/>
                <a:cs typeface="Arial"/>
              </a:rPr>
              <a:t> </a:t>
            </a:r>
            <a:r>
              <a:rPr kumimoji="0" sz="2800" b="0" i="0" u="none" strike="noStrike" kern="0" cap="none" spc="-215" normalizeH="0" baseline="0" noProof="0" dirty="0">
                <a:ln>
                  <a:noFill/>
                </a:ln>
                <a:solidFill>
                  <a:sysClr val="windowText" lastClr="000000"/>
                </a:solidFill>
                <a:effectLst/>
                <a:uLnTx/>
                <a:uFillTx/>
                <a:latin typeface="Arial"/>
                <a:cs typeface="Arial"/>
              </a:rPr>
              <a:t>some</a:t>
            </a:r>
            <a:r>
              <a:rPr kumimoji="0" sz="2800" b="0" i="0" u="none" strike="noStrike" kern="0" cap="none" spc="20" normalizeH="0" baseline="0" noProof="0" dirty="0">
                <a:ln>
                  <a:noFill/>
                </a:ln>
                <a:solidFill>
                  <a:sysClr val="windowText" lastClr="000000"/>
                </a:solidFill>
                <a:effectLst/>
                <a:uLnTx/>
                <a:uFillTx/>
                <a:latin typeface="Arial"/>
                <a:cs typeface="Arial"/>
              </a:rPr>
              <a:t> </a:t>
            </a:r>
            <a:r>
              <a:rPr kumimoji="0" sz="2800" b="0" i="0" u="none" strike="noStrike" kern="0" cap="none" spc="-35" normalizeH="0" baseline="0" noProof="0" dirty="0">
                <a:ln>
                  <a:noFill/>
                </a:ln>
                <a:solidFill>
                  <a:sysClr val="windowText" lastClr="000000"/>
                </a:solidFill>
                <a:effectLst/>
                <a:uLnTx/>
                <a:uFillTx/>
                <a:latin typeface="Arial"/>
                <a:cs typeface="Arial"/>
              </a:rPr>
              <a:t>systems.</a:t>
            </a:r>
            <a:endParaRPr kumimoji="0" sz="2800" b="0" i="0" u="none" strike="noStrike" kern="0" cap="none" spc="0" normalizeH="0" baseline="0" noProof="0">
              <a:ln>
                <a:noFill/>
              </a:ln>
              <a:solidFill>
                <a:sysClr val="windowText" lastClr="000000"/>
              </a:solidFill>
              <a:effectLst/>
              <a:uLnTx/>
              <a:uFillTx/>
              <a:latin typeface="Arial"/>
              <a:cs typeface="Arial"/>
            </a:endParaRPr>
          </a:p>
          <a:p>
            <a:pPr marL="264795" marR="184785" lvl="0" indent="-227329" algn="just" defTabSz="914400" eaLnBrk="1" fontAlgn="auto" latinLnBrk="0" hangingPunct="1">
              <a:lnSpc>
                <a:spcPct val="90000"/>
              </a:lnSpc>
              <a:spcBef>
                <a:spcPts val="994"/>
              </a:spcBef>
              <a:spcAft>
                <a:spcPts val="0"/>
              </a:spcAft>
              <a:buClrTx/>
              <a:buSzTx/>
              <a:buFontTx/>
              <a:buChar char="•"/>
              <a:tabLst>
                <a:tab pos="266700" algn="l"/>
              </a:tabLst>
              <a:defRPr/>
            </a:pPr>
            <a:r>
              <a:rPr kumimoji="0" sz="2800" b="0" i="0" u="none" strike="noStrike" kern="0" cap="none" spc="0" normalizeH="0" baseline="0" noProof="0" dirty="0">
                <a:ln>
                  <a:noFill/>
                </a:ln>
                <a:solidFill>
                  <a:sysClr val="windowText" lastClr="000000"/>
                </a:solidFill>
                <a:effectLst/>
                <a:uLnTx/>
                <a:uFillTx/>
                <a:latin typeface="Arial"/>
                <a:cs typeface="Arial"/>
              </a:rPr>
              <a:t>A</a:t>
            </a:r>
            <a:r>
              <a:rPr kumimoji="0" sz="2800" b="0" i="0" u="none" strike="noStrike" kern="0" cap="none" spc="-30" normalizeH="0" baseline="0" noProof="0" dirty="0">
                <a:ln>
                  <a:noFill/>
                </a:ln>
                <a:solidFill>
                  <a:sysClr val="windowText" lastClr="000000"/>
                </a:solidFill>
                <a:effectLst/>
                <a:uLnTx/>
                <a:uFillTx/>
                <a:latin typeface="Arial"/>
                <a:cs typeface="Arial"/>
              </a:rPr>
              <a:t> variation </a:t>
            </a:r>
            <a:r>
              <a:rPr kumimoji="0" sz="2800" b="0" i="0" u="none" strike="noStrike" kern="0" cap="none" spc="0" normalizeH="0" baseline="0" noProof="0" dirty="0">
                <a:ln>
                  <a:noFill/>
                </a:ln>
                <a:solidFill>
                  <a:sysClr val="windowText" lastClr="000000"/>
                </a:solidFill>
                <a:effectLst/>
                <a:uLnTx/>
                <a:uFillTx/>
                <a:latin typeface="Arial"/>
                <a:cs typeface="Arial"/>
              </a:rPr>
              <a:t>of</a:t>
            </a:r>
            <a:r>
              <a:rPr kumimoji="0" sz="2800" b="0" i="0" u="none" strike="noStrike" kern="0" cap="none" spc="-2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the</a:t>
            </a:r>
            <a:r>
              <a:rPr kumimoji="0" sz="2800" b="0" i="0" u="none" strike="noStrike" kern="0" cap="none" spc="-30" normalizeH="0" baseline="0" noProof="0" dirty="0">
                <a:ln>
                  <a:noFill/>
                </a:ln>
                <a:solidFill>
                  <a:sysClr val="windowText" lastClr="000000"/>
                </a:solidFill>
                <a:effectLst/>
                <a:uLnTx/>
                <a:uFillTx/>
                <a:latin typeface="Arial"/>
                <a:cs typeface="Arial"/>
              </a:rPr>
              <a:t> </a:t>
            </a:r>
            <a:r>
              <a:rPr kumimoji="0" sz="2800" b="0" i="0" u="none" strike="noStrike" kern="0" cap="none" spc="-135" normalizeH="0" baseline="0" noProof="0" dirty="0">
                <a:ln>
                  <a:noFill/>
                </a:ln>
                <a:solidFill>
                  <a:sysClr val="windowText" lastClr="000000"/>
                </a:solidFill>
                <a:effectLst/>
                <a:uLnTx/>
                <a:uFillTx/>
                <a:latin typeface="Arial"/>
                <a:cs typeface="Arial"/>
              </a:rPr>
              <a:t>Lennard-</a:t>
            </a:r>
            <a:r>
              <a:rPr kumimoji="0" sz="2800" b="0" i="0" u="none" strike="noStrike" kern="0" cap="none" spc="-170" normalizeH="0" baseline="0" noProof="0" dirty="0">
                <a:ln>
                  <a:noFill/>
                </a:ln>
                <a:solidFill>
                  <a:sysClr val="windowText" lastClr="000000"/>
                </a:solidFill>
                <a:effectLst/>
                <a:uLnTx/>
                <a:uFillTx/>
                <a:latin typeface="Arial"/>
                <a:cs typeface="Arial"/>
              </a:rPr>
              <a:t>Jones</a:t>
            </a:r>
            <a:r>
              <a:rPr kumimoji="0" sz="2800" b="0" i="0" u="none" strike="noStrike" kern="0" cap="none" spc="1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form,</a:t>
            </a:r>
            <a:r>
              <a:rPr kumimoji="0" sz="2800" b="0" i="0" u="none" strike="noStrike" kern="0" cap="none" spc="-20" normalizeH="0" baseline="0" noProof="0" dirty="0">
                <a:ln>
                  <a:noFill/>
                </a:ln>
                <a:solidFill>
                  <a:sysClr val="windowText" lastClr="000000"/>
                </a:solidFill>
                <a:effectLst/>
                <a:uLnTx/>
                <a:uFillTx/>
                <a:latin typeface="Arial"/>
                <a:cs typeface="Arial"/>
              </a:rPr>
              <a:t> </a:t>
            </a:r>
            <a:r>
              <a:rPr kumimoji="0" sz="2800" b="0" i="0" u="none" strike="noStrike" kern="0" cap="none" spc="-90" normalizeH="0" baseline="0" noProof="0" dirty="0">
                <a:ln>
                  <a:noFill/>
                </a:ln>
                <a:solidFill>
                  <a:sysClr val="windowText" lastClr="000000"/>
                </a:solidFill>
                <a:effectLst/>
                <a:uLnTx/>
                <a:uFillTx/>
                <a:latin typeface="Arial"/>
                <a:cs typeface="Arial"/>
              </a:rPr>
              <a:t>called</a:t>
            </a:r>
            <a:r>
              <a:rPr kumimoji="0" sz="2800" b="0" i="0" u="none" strike="noStrike" kern="0" cap="none" spc="-4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the</a:t>
            </a:r>
            <a:r>
              <a:rPr kumimoji="0" sz="2800" b="0" i="0" u="none" strike="noStrike" kern="0" cap="none" spc="-2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Mie</a:t>
            </a:r>
            <a:r>
              <a:rPr kumimoji="0" sz="2800" b="0" i="0" u="none" strike="noStrike" kern="0" cap="none" spc="-30" normalizeH="0" baseline="0" noProof="0" dirty="0">
                <a:ln>
                  <a:noFill/>
                </a:ln>
                <a:solidFill>
                  <a:sysClr val="windowText" lastClr="000000"/>
                </a:solidFill>
                <a:effectLst/>
                <a:uLnTx/>
                <a:uFillTx/>
                <a:latin typeface="Arial"/>
                <a:cs typeface="Arial"/>
              </a:rPr>
              <a:t> </a:t>
            </a:r>
            <a:r>
              <a:rPr kumimoji="0" sz="2800" b="0" i="0" u="none" strike="noStrike" kern="0" cap="none" spc="-10" normalizeH="0" baseline="0" noProof="0" dirty="0">
                <a:ln>
                  <a:noFill/>
                </a:ln>
                <a:solidFill>
                  <a:sysClr val="windowText" lastClr="000000"/>
                </a:solidFill>
                <a:effectLst/>
                <a:uLnTx/>
                <a:uFillTx/>
                <a:latin typeface="Arial"/>
                <a:cs typeface="Arial"/>
              </a:rPr>
              <a:t>potential</a:t>
            </a:r>
            <a:r>
              <a:rPr kumimoji="0" sz="2800" b="0" i="0" u="none" strike="noStrike" kern="0" cap="none" spc="-1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(or</a:t>
            </a:r>
            <a:r>
              <a:rPr kumimoji="0" sz="2800" b="0" i="0" u="none" strike="noStrike" kern="0" cap="none" spc="-20" normalizeH="0" baseline="0" noProof="0" dirty="0">
                <a:ln>
                  <a:noFill/>
                </a:ln>
                <a:solidFill>
                  <a:sysClr val="windowText" lastClr="000000"/>
                </a:solidFill>
                <a:effectLst/>
                <a:uLnTx/>
                <a:uFillTx/>
                <a:latin typeface="Arial"/>
                <a:cs typeface="Arial"/>
              </a:rPr>
              <a:t> </a:t>
            </a:r>
            <a:r>
              <a:rPr kumimoji="0" sz="2800" b="0" i="0" u="none" strike="noStrike" kern="0" cap="none" spc="-25" normalizeH="0" baseline="0" noProof="0" dirty="0">
                <a:ln>
                  <a:noFill/>
                </a:ln>
                <a:solidFill>
                  <a:sysClr val="windowText" lastClr="000000"/>
                </a:solidFill>
                <a:effectLst/>
                <a:uLnTx/>
                <a:uFillTx/>
                <a:latin typeface="Arial"/>
                <a:cs typeface="Arial"/>
              </a:rPr>
              <a:t>the 	</a:t>
            </a:r>
            <a:r>
              <a:rPr kumimoji="0" sz="2800" b="0" i="0" u="none" strike="noStrike" kern="0" cap="none" spc="0" normalizeH="0" baseline="0" noProof="0" dirty="0">
                <a:ln>
                  <a:noFill/>
                </a:ln>
                <a:solidFill>
                  <a:sysClr val="windowText" lastClr="000000"/>
                </a:solidFill>
                <a:effectLst/>
                <a:uLnTx/>
                <a:uFillTx/>
                <a:latin typeface="Arial"/>
                <a:cs typeface="Arial"/>
              </a:rPr>
              <a:t>mn</a:t>
            </a:r>
            <a:r>
              <a:rPr kumimoji="0" sz="2800" b="0" i="0" u="none" strike="noStrike" kern="0" cap="none" spc="-25" normalizeH="0" baseline="0" noProof="0" dirty="0">
                <a:ln>
                  <a:noFill/>
                </a:ln>
                <a:solidFill>
                  <a:sysClr val="windowText" lastClr="000000"/>
                </a:solidFill>
                <a:effectLst/>
                <a:uLnTx/>
                <a:uFillTx/>
                <a:latin typeface="Arial"/>
                <a:cs typeface="Arial"/>
              </a:rPr>
              <a:t> </a:t>
            </a:r>
            <a:r>
              <a:rPr kumimoji="0" sz="2800" b="0" i="0" u="none" strike="noStrike" kern="0" cap="none" spc="-130" normalizeH="0" baseline="0" noProof="0" dirty="0">
                <a:ln>
                  <a:noFill/>
                </a:ln>
                <a:solidFill>
                  <a:sysClr val="windowText" lastClr="000000"/>
                </a:solidFill>
                <a:effectLst/>
                <a:uLnTx/>
                <a:uFillTx/>
                <a:latin typeface="Arial"/>
                <a:cs typeface="Arial"/>
              </a:rPr>
              <a:t>Lennard-</a:t>
            </a:r>
            <a:r>
              <a:rPr kumimoji="0" sz="2800" b="0" i="0" u="none" strike="noStrike" kern="0" cap="none" spc="-180" normalizeH="0" baseline="0" noProof="0" dirty="0">
                <a:ln>
                  <a:noFill/>
                </a:ln>
                <a:solidFill>
                  <a:sysClr val="windowText" lastClr="000000"/>
                </a:solidFill>
                <a:effectLst/>
                <a:uLnTx/>
                <a:uFillTx/>
                <a:latin typeface="Arial"/>
                <a:cs typeface="Arial"/>
              </a:rPr>
              <a:t>Jones</a:t>
            </a:r>
            <a:r>
              <a:rPr kumimoji="0" sz="2800" b="0" i="0" u="none" strike="noStrike" kern="0" cap="none" spc="10" normalizeH="0" baseline="0" noProof="0" dirty="0">
                <a:ln>
                  <a:noFill/>
                </a:ln>
                <a:solidFill>
                  <a:sysClr val="windowText" lastClr="000000"/>
                </a:solidFill>
                <a:effectLst/>
                <a:uLnTx/>
                <a:uFillTx/>
                <a:latin typeface="Arial"/>
                <a:cs typeface="Arial"/>
              </a:rPr>
              <a:t> </a:t>
            </a:r>
            <a:r>
              <a:rPr kumimoji="0" sz="2800" b="0" i="0" u="none" strike="noStrike" kern="0" cap="none" spc="-10" normalizeH="0" baseline="0" noProof="0" dirty="0">
                <a:ln>
                  <a:noFill/>
                </a:ln>
                <a:solidFill>
                  <a:sysClr val="windowText" lastClr="000000"/>
                </a:solidFill>
                <a:effectLst/>
                <a:uLnTx/>
                <a:uFillTx/>
                <a:latin typeface="Arial"/>
                <a:cs typeface="Arial"/>
              </a:rPr>
              <a:t>potential),</a:t>
            </a:r>
            <a:r>
              <a:rPr kumimoji="0" sz="2800" b="0" i="0" u="none" strike="noStrike" kern="0" cap="none" spc="-20" normalizeH="0" baseline="0" noProof="0" dirty="0">
                <a:ln>
                  <a:noFill/>
                </a:ln>
                <a:solidFill>
                  <a:sysClr val="windowText" lastClr="000000"/>
                </a:solidFill>
                <a:effectLst/>
                <a:uLnTx/>
                <a:uFillTx/>
                <a:latin typeface="Arial"/>
                <a:cs typeface="Arial"/>
              </a:rPr>
              <a:t> </a:t>
            </a:r>
            <a:r>
              <a:rPr kumimoji="0" sz="2800" b="0" i="0" u="none" strike="noStrike" kern="0" cap="none" spc="-95" normalizeH="0" baseline="0" noProof="0" dirty="0">
                <a:ln>
                  <a:noFill/>
                </a:ln>
                <a:solidFill>
                  <a:sysClr val="windowText" lastClr="000000"/>
                </a:solidFill>
                <a:effectLst/>
                <a:uLnTx/>
                <a:uFillTx/>
                <a:latin typeface="Arial"/>
                <a:cs typeface="Arial"/>
              </a:rPr>
              <a:t>takes</a:t>
            </a:r>
            <a:r>
              <a:rPr kumimoji="0" sz="2800" b="0" i="0" u="none" strike="noStrike" kern="0" cap="none" spc="-4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this</a:t>
            </a:r>
            <a:r>
              <a:rPr kumimoji="0" sz="2800" b="0" i="0" u="none" strike="noStrike" kern="0" cap="none" spc="-20" normalizeH="0" baseline="0" noProof="0" dirty="0">
                <a:ln>
                  <a:noFill/>
                </a:ln>
                <a:solidFill>
                  <a:sysClr val="windowText" lastClr="000000"/>
                </a:solidFill>
                <a:effectLst/>
                <a:uLnTx/>
                <a:uFillTx/>
                <a:latin typeface="Arial"/>
                <a:cs typeface="Arial"/>
              </a:rPr>
              <a:t> </a:t>
            </a:r>
            <a:r>
              <a:rPr kumimoji="0" sz="2800" b="0" i="0" u="none" strike="noStrike" kern="0" cap="none" spc="-110" normalizeH="0" baseline="0" noProof="0" dirty="0">
                <a:ln>
                  <a:noFill/>
                </a:ln>
                <a:solidFill>
                  <a:sysClr val="windowText" lastClr="000000"/>
                </a:solidFill>
                <a:effectLst/>
                <a:uLnTx/>
                <a:uFillTx/>
                <a:latin typeface="Arial"/>
                <a:cs typeface="Arial"/>
              </a:rPr>
              <a:t>approach,</a:t>
            </a:r>
            <a:r>
              <a:rPr kumimoji="0" sz="2800" b="0" i="0" u="none" strike="noStrike" kern="0" cap="none" spc="-10" normalizeH="0" baseline="0" noProof="0" dirty="0">
                <a:ln>
                  <a:noFill/>
                </a:ln>
                <a:solidFill>
                  <a:sysClr val="windowText" lastClr="000000"/>
                </a:solidFill>
                <a:effectLst/>
                <a:uLnTx/>
                <a:uFillTx/>
                <a:latin typeface="Arial"/>
                <a:cs typeface="Arial"/>
              </a:rPr>
              <a:t> </a:t>
            </a:r>
            <a:r>
              <a:rPr kumimoji="0" sz="2800" b="0" i="0" u="none" strike="noStrike" kern="0" cap="none" spc="-100" normalizeH="0" baseline="0" noProof="0" dirty="0">
                <a:ln>
                  <a:noFill/>
                </a:ln>
                <a:solidFill>
                  <a:sysClr val="windowText" lastClr="000000"/>
                </a:solidFill>
                <a:effectLst/>
                <a:uLnTx/>
                <a:uFillTx/>
                <a:latin typeface="Arial"/>
                <a:cs typeface="Arial"/>
              </a:rPr>
              <a:t>replacing</a:t>
            </a:r>
            <a:r>
              <a:rPr kumimoji="0" sz="2800" b="0" i="0" u="none" strike="noStrike" kern="0" cap="none" spc="-25" normalizeH="0" baseline="0" noProof="0" dirty="0">
                <a:ln>
                  <a:noFill/>
                </a:ln>
                <a:solidFill>
                  <a:sysClr val="windowText" lastClr="000000"/>
                </a:solidFill>
                <a:effectLst/>
                <a:uLnTx/>
                <a:uFillTx/>
                <a:latin typeface="Arial"/>
                <a:cs typeface="Arial"/>
              </a:rPr>
              <a:t> </a:t>
            </a:r>
            <a:r>
              <a:rPr kumimoji="0" sz="2800" b="0" i="0" u="none" strike="noStrike" kern="0" cap="none" spc="55" normalizeH="0" baseline="0" noProof="0" dirty="0">
                <a:ln>
                  <a:noFill/>
                </a:ln>
                <a:solidFill>
                  <a:sysClr val="windowText" lastClr="000000"/>
                </a:solidFill>
                <a:effectLst/>
                <a:uLnTx/>
                <a:uFillTx/>
                <a:latin typeface="Arial"/>
                <a:cs typeface="Arial"/>
              </a:rPr>
              <a:t>1/r</a:t>
            </a:r>
            <a:r>
              <a:rPr kumimoji="0" sz="2775" b="0" i="0" u="none" strike="noStrike" kern="0" cap="none" spc="82" normalizeH="0" baseline="25525" noProof="0" dirty="0">
                <a:ln>
                  <a:noFill/>
                </a:ln>
                <a:solidFill>
                  <a:sysClr val="windowText" lastClr="000000"/>
                </a:solidFill>
                <a:effectLst/>
                <a:uLnTx/>
                <a:uFillTx/>
                <a:latin typeface="Arial"/>
                <a:cs typeface="Arial"/>
              </a:rPr>
              <a:t>12</a:t>
            </a:r>
            <a:r>
              <a:rPr kumimoji="0" sz="2775" b="0" i="0" u="none" strike="noStrike" kern="0" cap="none" spc="367" normalizeH="0" baseline="25525" noProof="0" dirty="0">
                <a:ln>
                  <a:noFill/>
                </a:ln>
                <a:solidFill>
                  <a:sysClr val="windowText" lastClr="000000"/>
                </a:solidFill>
                <a:effectLst/>
                <a:uLnTx/>
                <a:uFillTx/>
                <a:latin typeface="Arial"/>
                <a:cs typeface="Arial"/>
              </a:rPr>
              <a:t> </a:t>
            </a:r>
            <a:r>
              <a:rPr kumimoji="0" sz="2800" b="0" i="0" u="none" strike="noStrike" kern="0" cap="none" spc="-20" normalizeH="0" baseline="0" noProof="0" dirty="0">
                <a:ln>
                  <a:noFill/>
                </a:ln>
                <a:solidFill>
                  <a:sysClr val="windowText" lastClr="000000"/>
                </a:solidFill>
                <a:effectLst/>
                <a:uLnTx/>
                <a:uFillTx/>
                <a:latin typeface="Arial"/>
                <a:cs typeface="Arial"/>
              </a:rPr>
              <a:t>with 	</a:t>
            </a:r>
            <a:r>
              <a:rPr kumimoji="0" sz="2800" b="0" i="0" u="none" strike="noStrike" kern="0" cap="none" spc="100" normalizeH="0" baseline="0" noProof="0" dirty="0">
                <a:ln>
                  <a:noFill/>
                </a:ln>
                <a:solidFill>
                  <a:sysClr val="windowText" lastClr="000000"/>
                </a:solidFill>
                <a:effectLst/>
                <a:uLnTx/>
                <a:uFillTx/>
                <a:latin typeface="Arial"/>
                <a:cs typeface="Arial"/>
              </a:rPr>
              <a:t>1/r</a:t>
            </a:r>
            <a:r>
              <a:rPr kumimoji="0" sz="2775" b="0" i="0" u="none" strike="noStrike" kern="0" cap="none" spc="150" normalizeH="0" baseline="25525" noProof="0" dirty="0">
                <a:ln>
                  <a:noFill/>
                </a:ln>
                <a:solidFill>
                  <a:sysClr val="windowText" lastClr="000000"/>
                </a:solidFill>
                <a:effectLst/>
                <a:uLnTx/>
                <a:uFillTx/>
                <a:latin typeface="Arial"/>
                <a:cs typeface="Arial"/>
              </a:rPr>
              <a:t>m</a:t>
            </a:r>
            <a:r>
              <a:rPr kumimoji="0" sz="2775" b="0" i="0" u="none" strike="noStrike" kern="0" cap="none" spc="465" normalizeH="0" baseline="25525" noProof="0" dirty="0">
                <a:ln>
                  <a:noFill/>
                </a:ln>
                <a:solidFill>
                  <a:sysClr val="windowText" lastClr="000000"/>
                </a:solidFill>
                <a:effectLst/>
                <a:uLnTx/>
                <a:uFillTx/>
                <a:latin typeface="Arial"/>
                <a:cs typeface="Arial"/>
              </a:rPr>
              <a:t> </a:t>
            </a:r>
            <a:r>
              <a:rPr kumimoji="0" sz="2800" b="0" i="0" u="none" strike="noStrike" kern="0" cap="none" spc="-65" normalizeH="0" baseline="0" noProof="0" dirty="0">
                <a:ln>
                  <a:noFill/>
                </a:ln>
                <a:solidFill>
                  <a:sysClr val="windowText" lastClr="000000"/>
                </a:solidFill>
                <a:effectLst/>
                <a:uLnTx/>
                <a:uFillTx/>
                <a:latin typeface="Arial"/>
                <a:cs typeface="Arial"/>
              </a:rPr>
              <a:t>and</a:t>
            </a:r>
            <a:r>
              <a:rPr kumimoji="0" sz="2800" b="0" i="0" u="none" strike="noStrike" kern="0" cap="none" spc="40" normalizeH="0" baseline="0" noProof="0" dirty="0">
                <a:ln>
                  <a:noFill/>
                </a:ln>
                <a:solidFill>
                  <a:sysClr val="windowText" lastClr="000000"/>
                </a:solidFill>
                <a:effectLst/>
                <a:uLnTx/>
                <a:uFillTx/>
                <a:latin typeface="Arial"/>
                <a:cs typeface="Arial"/>
              </a:rPr>
              <a:t> </a:t>
            </a:r>
            <a:r>
              <a:rPr kumimoji="0" sz="2800" b="0" i="0" u="none" strike="noStrike" kern="0" cap="none" spc="90" normalizeH="0" baseline="0" noProof="0" dirty="0">
                <a:ln>
                  <a:noFill/>
                </a:ln>
                <a:solidFill>
                  <a:sysClr val="windowText" lastClr="000000"/>
                </a:solidFill>
                <a:effectLst/>
                <a:uLnTx/>
                <a:uFillTx/>
                <a:latin typeface="Arial"/>
                <a:cs typeface="Arial"/>
              </a:rPr>
              <a:t>1/r</a:t>
            </a:r>
            <a:r>
              <a:rPr kumimoji="0" sz="2775" b="0" i="0" u="none" strike="noStrike" kern="0" cap="none" spc="135" normalizeH="0" baseline="25525" noProof="0" dirty="0">
                <a:ln>
                  <a:noFill/>
                </a:ln>
                <a:solidFill>
                  <a:sysClr val="windowText" lastClr="000000"/>
                </a:solidFill>
                <a:effectLst/>
                <a:uLnTx/>
                <a:uFillTx/>
                <a:latin typeface="Arial"/>
                <a:cs typeface="Arial"/>
              </a:rPr>
              <a:t>6</a:t>
            </a:r>
            <a:r>
              <a:rPr kumimoji="0" sz="2775" b="0" i="0" u="none" strike="noStrike" kern="0" cap="none" spc="465" normalizeH="0" baseline="25525"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with</a:t>
            </a:r>
            <a:r>
              <a:rPr kumimoji="0" sz="2800" b="0" i="0" u="none" strike="noStrike" kern="0" cap="none" spc="40" normalizeH="0" baseline="0" noProof="0" dirty="0">
                <a:ln>
                  <a:noFill/>
                </a:ln>
                <a:solidFill>
                  <a:sysClr val="windowText" lastClr="000000"/>
                </a:solidFill>
                <a:effectLst/>
                <a:uLnTx/>
                <a:uFillTx/>
                <a:latin typeface="Arial"/>
                <a:cs typeface="Arial"/>
              </a:rPr>
              <a:t> </a:t>
            </a:r>
            <a:r>
              <a:rPr kumimoji="0" sz="2800" b="0" i="0" u="none" strike="noStrike" kern="0" cap="none" spc="75" normalizeH="0" baseline="0" noProof="0" dirty="0">
                <a:ln>
                  <a:noFill/>
                </a:ln>
                <a:solidFill>
                  <a:sysClr val="windowText" lastClr="000000"/>
                </a:solidFill>
                <a:effectLst/>
                <a:uLnTx/>
                <a:uFillTx/>
                <a:latin typeface="Arial"/>
                <a:cs typeface="Arial"/>
              </a:rPr>
              <a:t>1/r</a:t>
            </a:r>
            <a:r>
              <a:rPr kumimoji="0" sz="2775" b="0" i="0" u="none" strike="noStrike" kern="0" cap="none" spc="112" normalizeH="0" baseline="25525" noProof="0" dirty="0">
                <a:ln>
                  <a:noFill/>
                </a:ln>
                <a:solidFill>
                  <a:sysClr val="windowText" lastClr="000000"/>
                </a:solidFill>
                <a:effectLst/>
                <a:uLnTx/>
                <a:uFillTx/>
                <a:latin typeface="Arial"/>
                <a:cs typeface="Arial"/>
              </a:rPr>
              <a:t>n</a:t>
            </a:r>
            <a:r>
              <a:rPr kumimoji="0" sz="2800" b="0" i="0" u="none" strike="noStrike" kern="0" cap="none" spc="75" normalizeH="0" baseline="0" noProof="0" dirty="0">
                <a:ln>
                  <a:noFill/>
                </a:ln>
                <a:solidFill>
                  <a:sysClr val="windowText" lastClr="000000"/>
                </a:solidFill>
                <a:effectLst/>
                <a:uLnTx/>
                <a:uFillTx/>
                <a:latin typeface="Arial"/>
                <a:cs typeface="Arial"/>
              </a:rPr>
              <a:t>.</a:t>
            </a:r>
            <a:r>
              <a:rPr kumimoji="0" sz="2800" b="0" i="0" u="none" strike="noStrike" kern="0" cap="none" spc="4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Writing</a:t>
            </a:r>
            <a:r>
              <a:rPr kumimoji="0" sz="2800" b="0" i="0" u="none" strike="noStrike" kern="0" cap="none" spc="35"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the</a:t>
            </a:r>
            <a:r>
              <a:rPr kumimoji="0" sz="2800" b="0" i="0" u="none" strike="noStrike" kern="0" cap="none" spc="5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Mie</a:t>
            </a:r>
            <a:r>
              <a:rPr kumimoji="0" sz="2800" b="0" i="0" u="none" strike="noStrike" kern="0" cap="none" spc="25" normalizeH="0" baseline="0" noProof="0" dirty="0">
                <a:ln>
                  <a:noFill/>
                </a:ln>
                <a:solidFill>
                  <a:sysClr val="windowText" lastClr="000000"/>
                </a:solidFill>
                <a:effectLst/>
                <a:uLnTx/>
                <a:uFillTx/>
                <a:latin typeface="Arial"/>
                <a:cs typeface="Arial"/>
              </a:rPr>
              <a:t> </a:t>
            </a:r>
            <a:r>
              <a:rPr kumimoji="0" sz="2800" b="0" i="0" u="none" strike="noStrike" kern="0" cap="none" spc="-25" normalizeH="0" baseline="0" noProof="0" dirty="0">
                <a:ln>
                  <a:noFill/>
                </a:ln>
                <a:solidFill>
                  <a:sysClr val="windowText" lastClr="000000"/>
                </a:solidFill>
                <a:effectLst/>
                <a:uLnTx/>
                <a:uFillTx/>
                <a:latin typeface="Arial"/>
                <a:cs typeface="Arial"/>
              </a:rPr>
              <a:t>potential</a:t>
            </a:r>
            <a:r>
              <a:rPr kumimoji="0" sz="2800" b="0" i="0" u="none" strike="noStrike" kern="0" cap="none" spc="60" normalizeH="0" baseline="0" noProof="0" dirty="0">
                <a:ln>
                  <a:noFill/>
                </a:ln>
                <a:solidFill>
                  <a:sysClr val="windowText" lastClr="000000"/>
                </a:solidFill>
                <a:effectLst/>
                <a:uLnTx/>
                <a:uFillTx/>
                <a:latin typeface="Arial"/>
                <a:cs typeface="Arial"/>
              </a:rPr>
              <a:t> </a:t>
            </a:r>
            <a:r>
              <a:rPr kumimoji="0" sz="2800" b="0" i="0" u="none" strike="noStrike" kern="0" cap="none" spc="-310" normalizeH="0" baseline="0" noProof="0" dirty="0">
                <a:ln>
                  <a:noFill/>
                </a:ln>
                <a:solidFill>
                  <a:sysClr val="windowText" lastClr="000000"/>
                </a:solidFill>
                <a:effectLst/>
                <a:uLnTx/>
                <a:uFillTx/>
                <a:latin typeface="Arial"/>
                <a:cs typeface="Arial"/>
              </a:rPr>
              <a:t>as</a:t>
            </a:r>
            <a:endParaRPr kumimoji="0" sz="2800" b="0" i="0" u="none" strike="noStrike" kern="0" cap="none" spc="0" normalizeH="0" baseline="0" noProof="0">
              <a:ln>
                <a:noFill/>
              </a:ln>
              <a:solidFill>
                <a:sysClr val="windowText" lastClr="000000"/>
              </a:solidFill>
              <a:effectLst/>
              <a:uLnTx/>
              <a:uFillTx/>
              <a:latin typeface="Arial"/>
              <a:cs typeface="Arial"/>
            </a:endParaRPr>
          </a:p>
        </p:txBody>
      </p:sp>
      <p:pic>
        <p:nvPicPr>
          <p:cNvPr id="4" name="object 4"/>
          <p:cNvPicPr/>
          <p:nvPr/>
        </p:nvPicPr>
        <p:blipFill>
          <a:blip r:embed="rId2" cstate="print"/>
          <a:stretch>
            <a:fillRect/>
          </a:stretch>
        </p:blipFill>
        <p:spPr>
          <a:xfrm>
            <a:off x="841750" y="4830284"/>
            <a:ext cx="6589979" cy="965703"/>
          </a:xfrm>
          <a:prstGeom prst="rect">
            <a:avLst/>
          </a:prstGeom>
        </p:spPr>
      </p:pic>
      <p:pic>
        <p:nvPicPr>
          <p:cNvPr id="5" name="object 5"/>
          <p:cNvPicPr/>
          <p:nvPr/>
        </p:nvPicPr>
        <p:blipFill>
          <a:blip r:embed="rId3" cstate="print"/>
          <a:stretch>
            <a:fillRect/>
          </a:stretch>
        </p:blipFill>
        <p:spPr>
          <a:xfrm>
            <a:off x="8624475" y="5361355"/>
            <a:ext cx="2825252" cy="41765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dirty="0"/>
              <a:t>Other</a:t>
            </a:r>
            <a:r>
              <a:rPr spc="-290" dirty="0"/>
              <a:t> </a:t>
            </a:r>
            <a:r>
              <a:rPr spc="-95" dirty="0"/>
              <a:t>potentials</a:t>
            </a:r>
          </a:p>
        </p:txBody>
      </p:sp>
      <p:sp>
        <p:nvSpPr>
          <p:cNvPr id="3" name="object 3"/>
          <p:cNvSpPr txBox="1"/>
          <p:nvPr/>
        </p:nvSpPr>
        <p:spPr>
          <a:xfrm>
            <a:off x="376834" y="1102613"/>
            <a:ext cx="3272790" cy="45212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2800" b="0" i="0" u="none" strike="noStrike" kern="0" cap="none" spc="-95" normalizeH="0" baseline="0" noProof="0" dirty="0">
                <a:ln>
                  <a:noFill/>
                </a:ln>
                <a:solidFill>
                  <a:srgbClr val="853B41"/>
                </a:solidFill>
                <a:effectLst/>
                <a:uLnTx/>
                <a:uFillTx/>
                <a:latin typeface="Arial"/>
                <a:cs typeface="Arial"/>
              </a:rPr>
              <a:t>Buckingham</a:t>
            </a:r>
            <a:r>
              <a:rPr kumimoji="0" sz="2800" b="0" i="0" u="none" strike="noStrike" kern="0" cap="none" spc="-15" normalizeH="0" baseline="0" noProof="0" dirty="0">
                <a:ln>
                  <a:noFill/>
                </a:ln>
                <a:solidFill>
                  <a:srgbClr val="853B41"/>
                </a:solidFill>
                <a:effectLst/>
                <a:uLnTx/>
                <a:uFillTx/>
                <a:latin typeface="Arial"/>
                <a:cs typeface="Arial"/>
              </a:rPr>
              <a:t> </a:t>
            </a:r>
            <a:r>
              <a:rPr kumimoji="0" sz="2800" b="0" i="0" u="none" strike="noStrike" kern="0" cap="none" spc="-35" normalizeH="0" baseline="0" noProof="0" dirty="0">
                <a:ln>
                  <a:noFill/>
                </a:ln>
                <a:solidFill>
                  <a:srgbClr val="853B41"/>
                </a:solidFill>
                <a:effectLst/>
                <a:uLnTx/>
                <a:uFillTx/>
                <a:latin typeface="Arial"/>
                <a:cs typeface="Arial"/>
              </a:rPr>
              <a:t>potential</a:t>
            </a:r>
            <a:endParaRPr kumimoji="0" sz="2800" b="0" i="0" u="none" strike="noStrike" kern="0" cap="none" spc="0" normalizeH="0" baseline="0" noProof="0">
              <a:ln>
                <a:noFill/>
              </a:ln>
              <a:solidFill>
                <a:sysClr val="windowText" lastClr="000000"/>
              </a:solidFill>
              <a:effectLst/>
              <a:uLnTx/>
              <a:uFillTx/>
              <a:latin typeface="Arial"/>
              <a:cs typeface="Arial"/>
            </a:endParaRPr>
          </a:p>
        </p:txBody>
      </p:sp>
      <p:sp>
        <p:nvSpPr>
          <p:cNvPr id="4" name="object 4"/>
          <p:cNvSpPr/>
          <p:nvPr/>
        </p:nvSpPr>
        <p:spPr>
          <a:xfrm>
            <a:off x="4924297" y="1818258"/>
            <a:ext cx="409575" cy="328930"/>
          </a:xfrm>
          <a:custGeom>
            <a:avLst/>
            <a:gdLst/>
            <a:ahLst/>
            <a:cxnLst/>
            <a:rect l="l" t="t" r="r" b="b"/>
            <a:pathLst>
              <a:path w="409575" h="328930">
                <a:moveTo>
                  <a:pt x="304673" y="0"/>
                </a:moveTo>
                <a:lnTo>
                  <a:pt x="299974" y="13462"/>
                </a:lnTo>
                <a:lnTo>
                  <a:pt x="319004" y="21705"/>
                </a:lnTo>
                <a:lnTo>
                  <a:pt x="335343" y="33115"/>
                </a:lnTo>
                <a:lnTo>
                  <a:pt x="360044" y="65531"/>
                </a:lnTo>
                <a:lnTo>
                  <a:pt x="374618" y="109219"/>
                </a:lnTo>
                <a:lnTo>
                  <a:pt x="379475" y="162813"/>
                </a:lnTo>
                <a:lnTo>
                  <a:pt x="378261" y="191863"/>
                </a:lnTo>
                <a:lnTo>
                  <a:pt x="368546" y="241913"/>
                </a:lnTo>
                <a:lnTo>
                  <a:pt x="348970" y="280965"/>
                </a:lnTo>
                <a:lnTo>
                  <a:pt x="319200" y="307306"/>
                </a:lnTo>
                <a:lnTo>
                  <a:pt x="300481" y="315594"/>
                </a:lnTo>
                <a:lnTo>
                  <a:pt x="304673" y="328929"/>
                </a:lnTo>
                <a:lnTo>
                  <a:pt x="349503" y="307895"/>
                </a:lnTo>
                <a:lnTo>
                  <a:pt x="382524" y="271525"/>
                </a:lnTo>
                <a:lnTo>
                  <a:pt x="402812" y="222726"/>
                </a:lnTo>
                <a:lnTo>
                  <a:pt x="409575" y="164591"/>
                </a:lnTo>
                <a:lnTo>
                  <a:pt x="407882" y="134790"/>
                </a:lnTo>
                <a:lnTo>
                  <a:pt x="394251" y="80992"/>
                </a:lnTo>
                <a:lnTo>
                  <a:pt x="367323" y="37486"/>
                </a:lnTo>
                <a:lnTo>
                  <a:pt x="328461" y="8669"/>
                </a:lnTo>
                <a:lnTo>
                  <a:pt x="304673" y="0"/>
                </a:lnTo>
                <a:close/>
              </a:path>
              <a:path w="409575" h="328930">
                <a:moveTo>
                  <a:pt x="104901" y="0"/>
                </a:moveTo>
                <a:lnTo>
                  <a:pt x="60118" y="21161"/>
                </a:lnTo>
                <a:lnTo>
                  <a:pt x="27050" y="57657"/>
                </a:lnTo>
                <a:lnTo>
                  <a:pt x="6762" y="106600"/>
                </a:lnTo>
                <a:lnTo>
                  <a:pt x="99" y="162813"/>
                </a:lnTo>
                <a:lnTo>
                  <a:pt x="0" y="164591"/>
                </a:lnTo>
                <a:lnTo>
                  <a:pt x="1690" y="194837"/>
                </a:lnTo>
                <a:lnTo>
                  <a:pt x="15216" y="248281"/>
                </a:lnTo>
                <a:lnTo>
                  <a:pt x="42054" y="291621"/>
                </a:lnTo>
                <a:lnTo>
                  <a:pt x="80968" y="320335"/>
                </a:lnTo>
                <a:lnTo>
                  <a:pt x="104901" y="328929"/>
                </a:lnTo>
                <a:lnTo>
                  <a:pt x="108965" y="315594"/>
                </a:lnTo>
                <a:lnTo>
                  <a:pt x="90247" y="307306"/>
                </a:lnTo>
                <a:lnTo>
                  <a:pt x="74088" y="295767"/>
                </a:lnTo>
                <a:lnTo>
                  <a:pt x="49402" y="262889"/>
                </a:lnTo>
                <a:lnTo>
                  <a:pt x="34829" y="218233"/>
                </a:lnTo>
                <a:lnTo>
                  <a:pt x="30046" y="164591"/>
                </a:lnTo>
                <a:lnTo>
                  <a:pt x="29972" y="162813"/>
                </a:lnTo>
                <a:lnTo>
                  <a:pt x="31186" y="134790"/>
                </a:lnTo>
                <a:lnTo>
                  <a:pt x="40901" y="86125"/>
                </a:lnTo>
                <a:lnTo>
                  <a:pt x="60503" y="47716"/>
                </a:lnTo>
                <a:lnTo>
                  <a:pt x="90515" y="21705"/>
                </a:lnTo>
                <a:lnTo>
                  <a:pt x="109474" y="13462"/>
                </a:lnTo>
                <a:lnTo>
                  <a:pt x="10490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object 5"/>
          <p:cNvSpPr/>
          <p:nvPr/>
        </p:nvSpPr>
        <p:spPr>
          <a:xfrm>
            <a:off x="7198868" y="1971294"/>
            <a:ext cx="352425" cy="22860"/>
          </a:xfrm>
          <a:custGeom>
            <a:avLst/>
            <a:gdLst/>
            <a:ahLst/>
            <a:cxnLst/>
            <a:rect l="l" t="t" r="r" b="b"/>
            <a:pathLst>
              <a:path w="352425" h="22860">
                <a:moveTo>
                  <a:pt x="352044" y="0"/>
                </a:moveTo>
                <a:lnTo>
                  <a:pt x="0" y="0"/>
                </a:lnTo>
                <a:lnTo>
                  <a:pt x="0" y="22860"/>
                </a:lnTo>
                <a:lnTo>
                  <a:pt x="352044" y="22860"/>
                </a:lnTo>
                <a:lnTo>
                  <a:pt x="35204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object 6"/>
          <p:cNvSpPr txBox="1"/>
          <p:nvPr/>
        </p:nvSpPr>
        <p:spPr>
          <a:xfrm>
            <a:off x="4605528" y="1716481"/>
            <a:ext cx="2905125" cy="452120"/>
          </a:xfrm>
          <a:prstGeom prst="rect">
            <a:avLst/>
          </a:prstGeom>
        </p:spPr>
        <p:txBody>
          <a:bodyPr vert="horz" wrap="square" lIns="0" tIns="12065" rIns="0" bIns="0" rtlCol="0">
            <a:spAutoFit/>
          </a:bodyPr>
          <a:lstStyle/>
          <a:p>
            <a:pPr marL="38100" marR="0" lvl="0" indent="0" defTabSz="914400" eaLnBrk="1" fontAlgn="auto" latinLnBrk="0" hangingPunct="1">
              <a:lnSpc>
                <a:spcPct val="100000"/>
              </a:lnSpc>
              <a:spcBef>
                <a:spcPts val="95"/>
              </a:spcBef>
              <a:spcAft>
                <a:spcPts val="0"/>
              </a:spcAft>
              <a:buClrTx/>
              <a:buSzTx/>
              <a:buFontTx/>
              <a:buNone/>
              <a:tabLst>
                <a:tab pos="435609" algn="l"/>
                <a:tab pos="859155" algn="l"/>
                <a:tab pos="2654935" algn="l"/>
              </a:tabLst>
              <a:defRPr/>
            </a:pPr>
            <a:r>
              <a:rPr kumimoji="0" sz="2800" b="0" i="0" u="none" strike="noStrike" kern="0" cap="none" spc="210" normalizeH="0" baseline="0" noProof="0" dirty="0">
                <a:ln>
                  <a:noFill/>
                </a:ln>
                <a:solidFill>
                  <a:sysClr val="windowText" lastClr="000000"/>
                </a:solidFill>
                <a:effectLst/>
                <a:uLnTx/>
                <a:uFillTx/>
                <a:latin typeface="STIX Two Math"/>
                <a:cs typeface="STIX Two Math"/>
              </a:rPr>
              <a:t>𝜙</a:t>
            </a:r>
            <a:r>
              <a:rPr kumimoji="0" sz="2800" b="0" i="0" u="none" strike="noStrike" kern="0" cap="none" spc="0" normalizeH="0" baseline="0" noProof="0" dirty="0">
                <a:ln>
                  <a:noFill/>
                </a:ln>
                <a:solidFill>
                  <a:sysClr val="windowText" lastClr="000000"/>
                </a:solidFill>
                <a:effectLst/>
                <a:uLnTx/>
                <a:uFillTx/>
                <a:latin typeface="STIX Two Math"/>
                <a:cs typeface="STIX Two Math"/>
              </a:rPr>
              <a:t>	</a:t>
            </a:r>
            <a:r>
              <a:rPr kumimoji="0" sz="2800" b="0" i="0" u="none" strike="noStrike" kern="0" cap="none" spc="110" normalizeH="0" baseline="0" noProof="0" dirty="0">
                <a:ln>
                  <a:noFill/>
                </a:ln>
                <a:solidFill>
                  <a:sysClr val="windowText" lastClr="000000"/>
                </a:solidFill>
                <a:effectLst/>
                <a:uLnTx/>
                <a:uFillTx/>
                <a:latin typeface="STIX Two Math"/>
                <a:cs typeface="STIX Two Math"/>
              </a:rPr>
              <a:t>𝑟</a:t>
            </a:r>
            <a:r>
              <a:rPr kumimoji="0" sz="2800" b="0" i="0" u="none" strike="noStrike" kern="0" cap="none" spc="0" normalizeH="0" baseline="0" noProof="0" dirty="0">
                <a:ln>
                  <a:noFill/>
                </a:ln>
                <a:solidFill>
                  <a:sysClr val="windowText" lastClr="000000"/>
                </a:solidFill>
                <a:effectLst/>
                <a:uLnTx/>
                <a:uFillTx/>
                <a:latin typeface="STIX Two Math"/>
                <a:cs typeface="STIX Two Math"/>
              </a:rPr>
              <a:t>	</a:t>
            </a:r>
            <a:r>
              <a:rPr kumimoji="0" sz="2800" b="0" i="0" u="none" strike="noStrike" kern="0" cap="none" spc="60" normalizeH="0" baseline="0" noProof="0" dirty="0">
                <a:ln>
                  <a:noFill/>
                </a:ln>
                <a:solidFill>
                  <a:sysClr val="windowText" lastClr="000000"/>
                </a:solidFill>
                <a:effectLst/>
                <a:uLnTx/>
                <a:uFillTx/>
                <a:latin typeface="STIX Two Math"/>
                <a:cs typeface="STIX Two Math"/>
              </a:rPr>
              <a:t>=</a:t>
            </a:r>
            <a:r>
              <a:rPr kumimoji="0" sz="2800" b="0" i="0" u="none" strike="noStrike" kern="0" cap="none" spc="120" normalizeH="0" baseline="0" noProof="0" dirty="0">
                <a:ln>
                  <a:noFill/>
                </a:ln>
                <a:solidFill>
                  <a:sysClr val="windowText" lastClr="000000"/>
                </a:solidFill>
                <a:effectLst/>
                <a:uLnTx/>
                <a:uFillTx/>
                <a:latin typeface="STIX Two Math"/>
                <a:cs typeface="STIX Two Math"/>
              </a:rPr>
              <a:t> </a:t>
            </a:r>
            <a:r>
              <a:rPr kumimoji="0" sz="2800" b="0" i="0" u="none" strike="noStrike" kern="0" cap="none" spc="114" normalizeH="0" baseline="0" noProof="0" dirty="0">
                <a:ln>
                  <a:noFill/>
                </a:ln>
                <a:solidFill>
                  <a:sysClr val="windowText" lastClr="000000"/>
                </a:solidFill>
                <a:effectLst/>
                <a:uLnTx/>
                <a:uFillTx/>
                <a:latin typeface="STIX Two Math"/>
                <a:cs typeface="STIX Two Math"/>
              </a:rPr>
              <a:t>𝐴𝑒</a:t>
            </a:r>
            <a:r>
              <a:rPr kumimoji="0" sz="3075" b="0" i="0" u="none" strike="noStrike" kern="0" cap="none" spc="172" normalizeH="0" baseline="27100" noProof="0" dirty="0">
                <a:ln>
                  <a:noFill/>
                </a:ln>
                <a:solidFill>
                  <a:sysClr val="windowText" lastClr="000000"/>
                </a:solidFill>
                <a:effectLst/>
                <a:uLnTx/>
                <a:uFillTx/>
                <a:latin typeface="STIX Two Math"/>
                <a:cs typeface="STIX Two Math"/>
              </a:rPr>
              <a:t>−𝛼𝑟</a:t>
            </a:r>
            <a:r>
              <a:rPr kumimoji="0" sz="3075" b="0" i="0" u="none" strike="noStrike" kern="0" cap="none" spc="532" normalizeH="0" baseline="27100" noProof="0" dirty="0">
                <a:ln>
                  <a:noFill/>
                </a:ln>
                <a:solidFill>
                  <a:sysClr val="windowText" lastClr="000000"/>
                </a:solidFill>
                <a:effectLst/>
                <a:uLnTx/>
                <a:uFillTx/>
                <a:latin typeface="STIX Two Math"/>
                <a:cs typeface="STIX Two Math"/>
              </a:rPr>
              <a:t> </a:t>
            </a:r>
            <a:r>
              <a:rPr kumimoji="0" sz="2800" b="0" i="0" u="none" strike="noStrike" kern="0" cap="none" spc="10" normalizeH="0" baseline="0" noProof="0" dirty="0">
                <a:ln>
                  <a:noFill/>
                </a:ln>
                <a:solidFill>
                  <a:sysClr val="windowText" lastClr="000000"/>
                </a:solidFill>
                <a:effectLst/>
                <a:uLnTx/>
                <a:uFillTx/>
                <a:latin typeface="STIX Two Math"/>
                <a:cs typeface="STIX Two Math"/>
              </a:rPr>
              <a:t>−</a:t>
            </a:r>
            <a:r>
              <a:rPr kumimoji="0" sz="2800" b="0" i="0" u="none" strike="noStrike" kern="0" cap="none" spc="0" normalizeH="0" baseline="0" noProof="0" dirty="0">
                <a:ln>
                  <a:noFill/>
                </a:ln>
                <a:solidFill>
                  <a:sysClr val="windowText" lastClr="000000"/>
                </a:solidFill>
                <a:effectLst/>
                <a:uLnTx/>
                <a:uFillTx/>
                <a:latin typeface="STIX Two Math"/>
                <a:cs typeface="STIX Two Math"/>
              </a:rPr>
              <a:t>	</a:t>
            </a:r>
            <a:r>
              <a:rPr kumimoji="0" sz="4200" b="0" i="0" u="none" strike="noStrike" kern="0" cap="none" spc="-75" normalizeH="0" baseline="41666" noProof="0" dirty="0">
                <a:ln>
                  <a:noFill/>
                </a:ln>
                <a:solidFill>
                  <a:sysClr val="windowText" lastClr="000000"/>
                </a:solidFill>
                <a:effectLst/>
                <a:uLnTx/>
                <a:uFillTx/>
                <a:latin typeface="STIX Two Math"/>
                <a:cs typeface="STIX Two Math"/>
              </a:rPr>
              <a:t>𝐶</a:t>
            </a:r>
            <a:endParaRPr kumimoji="0" sz="4200" b="0" i="0" u="none" strike="noStrike" kern="0" cap="none" spc="0" normalizeH="0" baseline="41666" noProof="0">
              <a:ln>
                <a:noFill/>
              </a:ln>
              <a:solidFill>
                <a:sysClr val="windowText" lastClr="000000"/>
              </a:solidFill>
              <a:effectLst/>
              <a:uLnTx/>
              <a:uFillTx/>
              <a:latin typeface="STIX Two Math"/>
              <a:cs typeface="STIX Two Math"/>
            </a:endParaRPr>
          </a:p>
        </p:txBody>
      </p:sp>
      <p:sp>
        <p:nvSpPr>
          <p:cNvPr id="7" name="object 7"/>
          <p:cNvSpPr txBox="1"/>
          <p:nvPr/>
        </p:nvSpPr>
        <p:spPr>
          <a:xfrm>
            <a:off x="7161530" y="1847849"/>
            <a:ext cx="412750" cy="452120"/>
          </a:xfrm>
          <a:prstGeom prst="rect">
            <a:avLst/>
          </a:prstGeom>
        </p:spPr>
        <p:txBody>
          <a:bodyPr vert="horz" wrap="square" lIns="0" tIns="12065" rIns="0" bIns="0" rtlCol="0">
            <a:spAutoFit/>
          </a:bodyPr>
          <a:lstStyle/>
          <a:p>
            <a:pPr marL="38100" marR="0" lvl="0" indent="0" defTabSz="914400" eaLnBrk="1" fontAlgn="auto" latinLnBrk="0" hangingPunct="1">
              <a:lnSpc>
                <a:spcPct val="100000"/>
              </a:lnSpc>
              <a:spcBef>
                <a:spcPts val="95"/>
              </a:spcBef>
              <a:spcAft>
                <a:spcPts val="0"/>
              </a:spcAft>
              <a:buClrTx/>
              <a:buSzTx/>
              <a:buFontTx/>
              <a:buNone/>
              <a:tabLst/>
              <a:defRPr/>
            </a:pPr>
            <a:r>
              <a:rPr kumimoji="0" sz="4200" b="0" i="0" u="none" strike="noStrike" kern="0" cap="none" spc="307" normalizeH="0" baseline="-16865" noProof="0" dirty="0">
                <a:ln>
                  <a:noFill/>
                </a:ln>
                <a:solidFill>
                  <a:sysClr val="windowText" lastClr="000000"/>
                </a:solidFill>
                <a:effectLst/>
                <a:uLnTx/>
                <a:uFillTx/>
                <a:latin typeface="STIX Two Math"/>
                <a:cs typeface="STIX Two Math"/>
              </a:rPr>
              <a:t>𝑟</a:t>
            </a:r>
            <a:r>
              <a:rPr kumimoji="0" sz="2050" b="0" i="0" u="none" strike="noStrike" kern="0" cap="none" spc="204" normalizeH="0" baseline="0" noProof="0" dirty="0">
                <a:ln>
                  <a:noFill/>
                </a:ln>
                <a:solidFill>
                  <a:sysClr val="windowText" lastClr="000000"/>
                </a:solidFill>
                <a:effectLst/>
                <a:uLnTx/>
                <a:uFillTx/>
                <a:latin typeface="STIX Two Math"/>
                <a:cs typeface="STIX Two Math"/>
              </a:rPr>
              <a:t>6</a:t>
            </a:r>
            <a:endParaRPr kumimoji="0" sz="2050" b="0" i="0" u="none" strike="noStrike" kern="0" cap="none" spc="0" normalizeH="0" baseline="0" noProof="0">
              <a:ln>
                <a:noFill/>
              </a:ln>
              <a:solidFill>
                <a:sysClr val="windowText" lastClr="000000"/>
              </a:solidFill>
              <a:effectLst/>
              <a:uLnTx/>
              <a:uFillTx/>
              <a:latin typeface="STIX Two Math"/>
              <a:cs typeface="STIX Two Math"/>
            </a:endParaRPr>
          </a:p>
        </p:txBody>
      </p:sp>
      <p:sp>
        <p:nvSpPr>
          <p:cNvPr id="8" name="object 8"/>
          <p:cNvSpPr txBox="1"/>
          <p:nvPr/>
        </p:nvSpPr>
        <p:spPr>
          <a:xfrm>
            <a:off x="376834" y="3866134"/>
            <a:ext cx="11195050" cy="452120"/>
          </a:xfrm>
          <a:prstGeom prst="rect">
            <a:avLst/>
          </a:prstGeom>
        </p:spPr>
        <p:txBody>
          <a:bodyPr vert="horz" wrap="square" lIns="0" tIns="12065" rIns="0" bIns="0" rtlCol="0">
            <a:spAutoFit/>
          </a:bodyPr>
          <a:lstStyle/>
          <a:p>
            <a:pPr marL="240665" marR="0" lvl="0" indent="-227965" defTabSz="914400" eaLnBrk="1" fontAlgn="auto" latinLnBrk="0" hangingPunct="1">
              <a:lnSpc>
                <a:spcPct val="100000"/>
              </a:lnSpc>
              <a:spcBef>
                <a:spcPts val="95"/>
              </a:spcBef>
              <a:spcAft>
                <a:spcPts val="0"/>
              </a:spcAft>
              <a:buClrTx/>
              <a:buSzTx/>
              <a:buFontTx/>
              <a:buChar char="•"/>
              <a:tabLst>
                <a:tab pos="240665" algn="l"/>
              </a:tabLst>
              <a:defRPr/>
            </a:pPr>
            <a:r>
              <a:rPr kumimoji="0" sz="2800" b="0" i="0" u="none" strike="noStrike" kern="0" cap="none" spc="0" normalizeH="0" baseline="0" noProof="0" dirty="0">
                <a:ln>
                  <a:noFill/>
                </a:ln>
                <a:solidFill>
                  <a:sysClr val="windowText" lastClr="000000"/>
                </a:solidFill>
                <a:effectLst/>
                <a:uLnTx/>
                <a:uFillTx/>
                <a:latin typeface="Arial"/>
                <a:cs typeface="Arial"/>
              </a:rPr>
              <a:t>Often</a:t>
            </a:r>
            <a:r>
              <a:rPr kumimoji="0" sz="2800" b="0" i="0" u="none" strike="noStrike" kern="0" cap="none" spc="-125" normalizeH="0" baseline="0" noProof="0" dirty="0">
                <a:ln>
                  <a:noFill/>
                </a:ln>
                <a:solidFill>
                  <a:sysClr val="windowText" lastClr="000000"/>
                </a:solidFill>
                <a:effectLst/>
                <a:uLnTx/>
                <a:uFillTx/>
                <a:latin typeface="Arial"/>
                <a:cs typeface="Arial"/>
              </a:rPr>
              <a:t> </a:t>
            </a:r>
            <a:r>
              <a:rPr kumimoji="0" sz="2800" b="0" i="0" u="none" strike="noStrike" kern="0" cap="none" spc="-204" normalizeH="0" baseline="0" noProof="0" dirty="0">
                <a:ln>
                  <a:noFill/>
                </a:ln>
                <a:solidFill>
                  <a:sysClr val="windowText" lastClr="000000"/>
                </a:solidFill>
                <a:effectLst/>
                <a:uLnTx/>
                <a:uFillTx/>
                <a:latin typeface="Arial"/>
                <a:cs typeface="Arial"/>
              </a:rPr>
              <a:t>used</a:t>
            </a:r>
            <a:r>
              <a:rPr kumimoji="0" sz="2800" b="0" i="0" u="none" strike="noStrike" kern="0" cap="none" spc="10" normalizeH="0" baseline="0" noProof="0" dirty="0">
                <a:ln>
                  <a:noFill/>
                </a:ln>
                <a:solidFill>
                  <a:sysClr val="windowText" lastClr="000000"/>
                </a:solidFill>
                <a:effectLst/>
                <a:uLnTx/>
                <a:uFillTx/>
                <a:latin typeface="Arial"/>
                <a:cs typeface="Arial"/>
              </a:rPr>
              <a:t> </a:t>
            </a:r>
            <a:r>
              <a:rPr kumimoji="0" sz="2800" b="0" i="0" u="none" strike="noStrike" kern="0" cap="none" spc="0" normalizeH="0" baseline="0" noProof="0" dirty="0">
                <a:ln>
                  <a:noFill/>
                </a:ln>
                <a:solidFill>
                  <a:sysClr val="windowText" lastClr="000000"/>
                </a:solidFill>
                <a:effectLst/>
                <a:uLnTx/>
                <a:uFillTx/>
                <a:latin typeface="Arial"/>
                <a:cs typeface="Arial"/>
              </a:rPr>
              <a:t>for</a:t>
            </a:r>
            <a:r>
              <a:rPr kumimoji="0" sz="2800" b="0" i="0" u="none" strike="noStrike" kern="0" cap="none" spc="-65" normalizeH="0" baseline="0" noProof="0" dirty="0">
                <a:ln>
                  <a:noFill/>
                </a:ln>
                <a:solidFill>
                  <a:sysClr val="windowText" lastClr="000000"/>
                </a:solidFill>
                <a:effectLst/>
                <a:uLnTx/>
                <a:uFillTx/>
                <a:latin typeface="Arial"/>
                <a:cs typeface="Arial"/>
              </a:rPr>
              <a:t> </a:t>
            </a:r>
            <a:r>
              <a:rPr kumimoji="0" sz="2800" b="0" i="0" u="none" strike="noStrike" kern="0" cap="none" spc="-30" normalizeH="0" baseline="0" noProof="0" dirty="0">
                <a:ln>
                  <a:noFill/>
                </a:ln>
                <a:solidFill>
                  <a:sysClr val="windowText" lastClr="000000"/>
                </a:solidFill>
                <a:effectLst/>
                <a:uLnTx/>
                <a:uFillTx/>
                <a:latin typeface="Arial"/>
                <a:cs typeface="Arial"/>
              </a:rPr>
              <a:t>Ionic</a:t>
            </a:r>
            <a:r>
              <a:rPr kumimoji="0" sz="2800" b="0" i="0" u="none" strike="noStrike" kern="0" cap="none" spc="-60" normalizeH="0" baseline="0" noProof="0" dirty="0">
                <a:ln>
                  <a:noFill/>
                </a:ln>
                <a:solidFill>
                  <a:sysClr val="windowText" lastClr="000000"/>
                </a:solidFill>
                <a:effectLst/>
                <a:uLnTx/>
                <a:uFillTx/>
                <a:latin typeface="Arial"/>
                <a:cs typeface="Arial"/>
              </a:rPr>
              <a:t> </a:t>
            </a:r>
            <a:r>
              <a:rPr kumimoji="0" sz="2800" b="0" i="0" u="none" strike="noStrike" kern="0" cap="none" spc="-170" normalizeH="0" baseline="0" noProof="0" dirty="0">
                <a:ln>
                  <a:noFill/>
                </a:ln>
                <a:solidFill>
                  <a:sysClr val="windowText" lastClr="000000"/>
                </a:solidFill>
                <a:effectLst/>
                <a:uLnTx/>
                <a:uFillTx/>
                <a:latin typeface="Arial"/>
                <a:cs typeface="Arial"/>
              </a:rPr>
              <a:t>systems</a:t>
            </a:r>
            <a:r>
              <a:rPr kumimoji="0" sz="2800" b="0" i="0" u="none" strike="noStrike" kern="0" cap="none" spc="-20" normalizeH="0" baseline="0" noProof="0" dirty="0">
                <a:ln>
                  <a:noFill/>
                </a:ln>
                <a:solidFill>
                  <a:sysClr val="windowText" lastClr="000000"/>
                </a:solidFill>
                <a:effectLst/>
                <a:uLnTx/>
                <a:uFillTx/>
                <a:latin typeface="Arial"/>
                <a:cs typeface="Arial"/>
              </a:rPr>
              <a:t> </a:t>
            </a:r>
            <a:r>
              <a:rPr kumimoji="0" sz="2800" b="0" i="0" u="none" strike="noStrike" kern="0" cap="none" spc="-140" normalizeH="0" baseline="0" noProof="0" dirty="0">
                <a:ln>
                  <a:noFill/>
                </a:ln>
                <a:solidFill>
                  <a:sysClr val="windowText" lastClr="000000"/>
                </a:solidFill>
                <a:effectLst/>
                <a:uLnTx/>
                <a:uFillTx/>
                <a:latin typeface="Arial"/>
                <a:cs typeface="Arial"/>
              </a:rPr>
              <a:t>where</a:t>
            </a:r>
            <a:r>
              <a:rPr kumimoji="0" sz="2800" b="0" i="0" u="none" strike="noStrike" kern="0" cap="none" spc="-50" normalizeH="0" baseline="0" noProof="0" dirty="0">
                <a:ln>
                  <a:noFill/>
                </a:ln>
                <a:solidFill>
                  <a:sysClr val="windowText" lastClr="000000"/>
                </a:solidFill>
                <a:effectLst/>
                <a:uLnTx/>
                <a:uFillTx/>
                <a:latin typeface="Arial"/>
                <a:cs typeface="Arial"/>
              </a:rPr>
              <a:t> </a:t>
            </a:r>
            <a:r>
              <a:rPr kumimoji="0" sz="2800" b="0" i="0" u="none" strike="noStrike" kern="0" cap="none" spc="-60" normalizeH="0" baseline="0" noProof="0" dirty="0">
                <a:ln>
                  <a:noFill/>
                </a:ln>
                <a:solidFill>
                  <a:sysClr val="windowText" lastClr="000000"/>
                </a:solidFill>
                <a:effectLst/>
                <a:uLnTx/>
                <a:uFillTx/>
                <a:latin typeface="Arial"/>
                <a:cs typeface="Arial"/>
              </a:rPr>
              <a:t>electrostatic</a:t>
            </a:r>
            <a:r>
              <a:rPr kumimoji="0" sz="2800" b="0" i="0" u="none" strike="noStrike" kern="0" cap="none" spc="-65" normalizeH="0" baseline="0" noProof="0" dirty="0">
                <a:ln>
                  <a:noFill/>
                </a:ln>
                <a:solidFill>
                  <a:sysClr val="windowText" lastClr="000000"/>
                </a:solidFill>
                <a:effectLst/>
                <a:uLnTx/>
                <a:uFillTx/>
                <a:latin typeface="Arial"/>
                <a:cs typeface="Arial"/>
              </a:rPr>
              <a:t> </a:t>
            </a:r>
            <a:r>
              <a:rPr kumimoji="0" sz="2800" b="0" i="0" u="none" strike="noStrike" kern="0" cap="none" spc="-60" normalizeH="0" baseline="0" noProof="0" dirty="0">
                <a:ln>
                  <a:noFill/>
                </a:ln>
                <a:solidFill>
                  <a:sysClr val="windowText" lastClr="000000"/>
                </a:solidFill>
                <a:effectLst/>
                <a:uLnTx/>
                <a:uFillTx/>
                <a:latin typeface="Arial"/>
                <a:cs typeface="Arial"/>
              </a:rPr>
              <a:t>interactions</a:t>
            </a:r>
            <a:r>
              <a:rPr kumimoji="0" sz="2800" b="0" i="0" u="none" strike="noStrike" kern="0" cap="none" spc="-50" normalizeH="0" baseline="0" noProof="0" dirty="0">
                <a:ln>
                  <a:noFill/>
                </a:ln>
                <a:solidFill>
                  <a:sysClr val="windowText" lastClr="000000"/>
                </a:solidFill>
                <a:effectLst/>
                <a:uLnTx/>
                <a:uFillTx/>
                <a:latin typeface="Arial"/>
                <a:cs typeface="Arial"/>
              </a:rPr>
              <a:t> </a:t>
            </a:r>
            <a:r>
              <a:rPr kumimoji="0" sz="2800" b="0" i="0" u="none" strike="noStrike" kern="0" cap="none" spc="-100" normalizeH="0" baseline="0" noProof="0" dirty="0">
                <a:ln>
                  <a:noFill/>
                </a:ln>
                <a:solidFill>
                  <a:sysClr val="windowText" lastClr="000000"/>
                </a:solidFill>
                <a:effectLst/>
                <a:uLnTx/>
                <a:uFillTx/>
                <a:latin typeface="Arial"/>
                <a:cs typeface="Arial"/>
              </a:rPr>
              <a:t>are</a:t>
            </a:r>
            <a:r>
              <a:rPr kumimoji="0" sz="2800" b="0" i="0" u="none" strike="noStrike" kern="0" cap="none" spc="-55" normalizeH="0" baseline="0" noProof="0" dirty="0">
                <a:ln>
                  <a:noFill/>
                </a:ln>
                <a:solidFill>
                  <a:sysClr val="windowText" lastClr="000000"/>
                </a:solidFill>
                <a:effectLst/>
                <a:uLnTx/>
                <a:uFillTx/>
                <a:latin typeface="Arial"/>
                <a:cs typeface="Arial"/>
              </a:rPr>
              <a:t> </a:t>
            </a:r>
            <a:r>
              <a:rPr kumimoji="0" sz="2800" b="0" i="0" u="none" strike="noStrike" kern="0" cap="none" spc="-40" normalizeH="0" baseline="0" noProof="0" dirty="0">
                <a:ln>
                  <a:noFill/>
                </a:ln>
                <a:solidFill>
                  <a:sysClr val="windowText" lastClr="000000"/>
                </a:solidFill>
                <a:effectLst/>
                <a:uLnTx/>
                <a:uFillTx/>
                <a:latin typeface="Arial"/>
                <a:cs typeface="Arial"/>
              </a:rPr>
              <a:t>included.</a:t>
            </a:r>
            <a:endParaRPr kumimoji="0" sz="2800" b="0" i="0" u="none" strike="noStrike" kern="0" cap="none" spc="0" normalizeH="0" baseline="0" noProof="0">
              <a:ln>
                <a:noFill/>
              </a:ln>
              <a:solidFill>
                <a:sysClr val="windowText" lastClr="000000"/>
              </a:solidFill>
              <a:effectLst/>
              <a:uLnTx/>
              <a:uFillTx/>
              <a:latin typeface="Arial"/>
              <a:cs typeface="Arial"/>
            </a:endParaRPr>
          </a:p>
        </p:txBody>
      </p:sp>
      <p:pic>
        <p:nvPicPr>
          <p:cNvPr id="9" name="object 9"/>
          <p:cNvPicPr/>
          <p:nvPr/>
        </p:nvPicPr>
        <p:blipFill>
          <a:blip r:embed="rId2" cstate="print"/>
          <a:stretch>
            <a:fillRect/>
          </a:stretch>
        </p:blipFill>
        <p:spPr>
          <a:xfrm>
            <a:off x="3307424" y="2783386"/>
            <a:ext cx="5617356" cy="838182"/>
          </a:xfrm>
          <a:prstGeom prst="rect">
            <a:avLst/>
          </a:prstGeom>
        </p:spPr>
      </p:pic>
      <p:pic>
        <p:nvPicPr>
          <p:cNvPr id="10" name="object 10"/>
          <p:cNvPicPr/>
          <p:nvPr/>
        </p:nvPicPr>
        <p:blipFill>
          <a:blip r:embed="rId3" cstate="print"/>
          <a:stretch>
            <a:fillRect/>
          </a:stretch>
        </p:blipFill>
        <p:spPr>
          <a:xfrm>
            <a:off x="3794162" y="4619095"/>
            <a:ext cx="4416445" cy="360630"/>
          </a:xfrm>
          <a:prstGeom prst="rect">
            <a:avLst/>
          </a:prstGeom>
        </p:spPr>
      </p:pic>
      <p:pic>
        <p:nvPicPr>
          <p:cNvPr id="11" name="object 11"/>
          <p:cNvPicPr/>
          <p:nvPr/>
        </p:nvPicPr>
        <p:blipFill>
          <a:blip r:embed="rId4" cstate="print"/>
          <a:stretch>
            <a:fillRect/>
          </a:stretch>
        </p:blipFill>
        <p:spPr>
          <a:xfrm>
            <a:off x="5378746" y="5211862"/>
            <a:ext cx="2224660" cy="381664"/>
          </a:xfrm>
          <a:prstGeom prst="rect">
            <a:avLst/>
          </a:prstGeom>
        </p:spPr>
      </p:pic>
      <p:pic>
        <p:nvPicPr>
          <p:cNvPr id="12" name="object 12"/>
          <p:cNvPicPr/>
          <p:nvPr/>
        </p:nvPicPr>
        <p:blipFill>
          <a:blip r:embed="rId5" cstate="print"/>
          <a:stretch>
            <a:fillRect/>
          </a:stretch>
        </p:blipFill>
        <p:spPr>
          <a:xfrm>
            <a:off x="4646236" y="5289893"/>
            <a:ext cx="584423" cy="237921"/>
          </a:xfrm>
          <a:prstGeom prst="rect">
            <a:avLst/>
          </a:prstGeom>
        </p:spPr>
      </p:pic>
      <p:pic>
        <p:nvPicPr>
          <p:cNvPr id="13" name="object 13"/>
          <p:cNvPicPr/>
          <p:nvPr/>
        </p:nvPicPr>
        <p:blipFill>
          <a:blip r:embed="rId6" cstate="print"/>
          <a:stretch>
            <a:fillRect/>
          </a:stretch>
        </p:blipFill>
        <p:spPr>
          <a:xfrm>
            <a:off x="3530329" y="6027715"/>
            <a:ext cx="5175114" cy="34555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783745" y="908069"/>
            <a:ext cx="3660406" cy="2450904"/>
          </a:xfrm>
          <a:prstGeom prst="rect">
            <a:avLst/>
          </a:prstGeom>
        </p:spPr>
      </p:pic>
      <p:sp>
        <p:nvSpPr>
          <p:cNvPr id="3" name="object 3"/>
          <p:cNvSpPr/>
          <p:nvPr/>
        </p:nvSpPr>
        <p:spPr>
          <a:xfrm>
            <a:off x="0" y="0"/>
            <a:ext cx="12192000" cy="855344"/>
          </a:xfrm>
          <a:custGeom>
            <a:avLst/>
            <a:gdLst/>
            <a:ahLst/>
            <a:cxnLst/>
            <a:rect l="l" t="t" r="r" b="b"/>
            <a:pathLst>
              <a:path w="12192000" h="855344">
                <a:moveTo>
                  <a:pt x="12192000" y="0"/>
                </a:moveTo>
                <a:lnTo>
                  <a:pt x="0" y="0"/>
                </a:lnTo>
                <a:lnTo>
                  <a:pt x="0" y="854963"/>
                </a:lnTo>
                <a:lnTo>
                  <a:pt x="12192000" y="854963"/>
                </a:lnTo>
                <a:lnTo>
                  <a:pt x="12192000" y="0"/>
                </a:lnTo>
                <a:close/>
              </a:path>
            </a:pathLst>
          </a:custGeom>
          <a:solidFill>
            <a:srgbClr val="853B4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object 4"/>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dirty="0"/>
              <a:t>Other</a:t>
            </a:r>
            <a:r>
              <a:rPr spc="-290" dirty="0"/>
              <a:t> </a:t>
            </a:r>
            <a:r>
              <a:rPr spc="-95" dirty="0"/>
              <a:t>potentials</a:t>
            </a:r>
          </a:p>
        </p:txBody>
      </p:sp>
      <p:sp>
        <p:nvSpPr>
          <p:cNvPr id="5" name="object 5"/>
          <p:cNvSpPr txBox="1"/>
          <p:nvPr/>
        </p:nvSpPr>
        <p:spPr>
          <a:xfrm>
            <a:off x="376834" y="1107186"/>
            <a:ext cx="2183130" cy="42227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2600" b="0" i="0" u="none" strike="noStrike" kern="0" cap="none" spc="-90" normalizeH="0" baseline="0" noProof="0" dirty="0">
                <a:ln>
                  <a:noFill/>
                </a:ln>
                <a:solidFill>
                  <a:srgbClr val="853B41"/>
                </a:solidFill>
                <a:effectLst/>
                <a:uLnTx/>
                <a:uFillTx/>
                <a:latin typeface="Arial"/>
                <a:cs typeface="Arial"/>
              </a:rPr>
              <a:t>Morse</a:t>
            </a:r>
            <a:r>
              <a:rPr kumimoji="0" sz="2600" b="0" i="0" u="none" strike="noStrike" kern="0" cap="none" spc="-75" normalizeH="0" baseline="0" noProof="0" dirty="0">
                <a:ln>
                  <a:noFill/>
                </a:ln>
                <a:solidFill>
                  <a:srgbClr val="853B41"/>
                </a:solidFill>
                <a:effectLst/>
                <a:uLnTx/>
                <a:uFillTx/>
                <a:latin typeface="Arial"/>
                <a:cs typeface="Arial"/>
              </a:rPr>
              <a:t> </a:t>
            </a:r>
            <a:r>
              <a:rPr kumimoji="0" sz="2600" b="0" i="0" u="none" strike="noStrike" kern="0" cap="none" spc="-35" normalizeH="0" baseline="0" noProof="0" dirty="0">
                <a:ln>
                  <a:noFill/>
                </a:ln>
                <a:solidFill>
                  <a:srgbClr val="853B41"/>
                </a:solidFill>
                <a:effectLst/>
                <a:uLnTx/>
                <a:uFillTx/>
                <a:latin typeface="Arial"/>
                <a:cs typeface="Arial"/>
              </a:rPr>
              <a:t>potential</a:t>
            </a:r>
            <a:endParaRPr kumimoji="0" sz="2600" b="0" i="0" u="none" strike="noStrike" kern="0" cap="none" spc="0" normalizeH="0" baseline="0" noProof="0">
              <a:ln>
                <a:noFill/>
              </a:ln>
              <a:solidFill>
                <a:sysClr val="windowText" lastClr="000000"/>
              </a:solidFill>
              <a:effectLst/>
              <a:uLnTx/>
              <a:uFillTx/>
              <a:latin typeface="Arial"/>
              <a:cs typeface="Arial"/>
            </a:endParaRPr>
          </a:p>
        </p:txBody>
      </p:sp>
      <p:sp>
        <p:nvSpPr>
          <p:cNvPr id="6" name="object 6"/>
          <p:cNvSpPr txBox="1"/>
          <p:nvPr/>
        </p:nvSpPr>
        <p:spPr>
          <a:xfrm>
            <a:off x="351434" y="3526282"/>
            <a:ext cx="6408420" cy="2689225"/>
          </a:xfrm>
          <a:prstGeom prst="rect">
            <a:avLst/>
          </a:prstGeom>
        </p:spPr>
        <p:txBody>
          <a:bodyPr vert="horz" wrap="square" lIns="0" tIns="52705" rIns="0" bIns="0" rtlCol="0">
            <a:spAutoFit/>
          </a:bodyPr>
          <a:lstStyle/>
          <a:p>
            <a:pPr marL="266700" marR="93980" lvl="0" indent="-229235" defTabSz="914400" eaLnBrk="1" fontAlgn="auto" latinLnBrk="0" hangingPunct="1">
              <a:lnSpc>
                <a:spcPct val="90000"/>
              </a:lnSpc>
              <a:spcBef>
                <a:spcPts val="415"/>
              </a:spcBef>
              <a:spcAft>
                <a:spcPts val="0"/>
              </a:spcAft>
              <a:buClrTx/>
              <a:buSzTx/>
              <a:buFont typeface="Arial"/>
              <a:buChar char="•"/>
              <a:tabLst>
                <a:tab pos="266700" algn="l"/>
              </a:tabLst>
              <a:defRPr/>
            </a:pPr>
            <a:r>
              <a:rPr kumimoji="0" sz="2600" b="0" i="1" u="none" strike="noStrike" kern="0" cap="none" spc="0" normalizeH="0" baseline="0" noProof="0" dirty="0">
                <a:ln>
                  <a:noFill/>
                </a:ln>
                <a:solidFill>
                  <a:sysClr val="windowText" lastClr="000000"/>
                </a:solidFill>
                <a:effectLst/>
                <a:uLnTx/>
                <a:uFillTx/>
                <a:latin typeface="Arial"/>
                <a:cs typeface="Arial"/>
              </a:rPr>
              <a:t>r</a:t>
            </a:r>
            <a:r>
              <a:rPr kumimoji="0" sz="2550" b="0" i="1" u="none" strike="noStrike" kern="0" cap="none" spc="0" normalizeH="0" baseline="-21241" noProof="0" dirty="0">
                <a:ln>
                  <a:noFill/>
                </a:ln>
                <a:solidFill>
                  <a:sysClr val="windowText" lastClr="000000"/>
                </a:solidFill>
                <a:effectLst/>
                <a:uLnTx/>
                <a:uFillTx/>
                <a:latin typeface="Arial"/>
                <a:cs typeface="Arial"/>
              </a:rPr>
              <a:t>m</a:t>
            </a:r>
            <a:r>
              <a:rPr kumimoji="0" sz="2550" b="0" i="1" u="none" strike="noStrike" kern="0" cap="none" spc="284" normalizeH="0" baseline="-21241" noProof="0" dirty="0">
                <a:ln>
                  <a:noFill/>
                </a:ln>
                <a:solidFill>
                  <a:sysClr val="windowText" lastClr="000000"/>
                </a:solidFill>
                <a:effectLst/>
                <a:uLnTx/>
                <a:uFillTx/>
                <a:latin typeface="Arial"/>
                <a:cs typeface="Arial"/>
              </a:rPr>
              <a:t> </a:t>
            </a:r>
            <a:r>
              <a:rPr kumimoji="0" sz="2600" b="0" i="0" u="none" strike="noStrike" kern="0" cap="none" spc="0" normalizeH="0" baseline="0" noProof="0" dirty="0">
                <a:ln>
                  <a:noFill/>
                </a:ln>
                <a:solidFill>
                  <a:sysClr val="windowText" lastClr="000000"/>
                </a:solidFill>
                <a:effectLst/>
                <a:uLnTx/>
                <a:uFillTx/>
                <a:latin typeface="Arial"/>
                <a:cs typeface="Arial"/>
              </a:rPr>
              <a:t>is</a:t>
            </a:r>
            <a:r>
              <a:rPr kumimoji="0" sz="2600" b="0" i="0" u="none" strike="noStrike" kern="0" cap="none" spc="-45" normalizeH="0" baseline="0" noProof="0" dirty="0">
                <a:ln>
                  <a:noFill/>
                </a:ln>
                <a:solidFill>
                  <a:sysClr val="windowText" lastClr="000000"/>
                </a:solidFill>
                <a:effectLst/>
                <a:uLnTx/>
                <a:uFillTx/>
                <a:latin typeface="Arial"/>
                <a:cs typeface="Arial"/>
              </a:rPr>
              <a:t> </a:t>
            </a:r>
            <a:r>
              <a:rPr kumimoji="0" sz="2600" b="0" i="0" u="none" strike="noStrike" kern="0" cap="none" spc="0" normalizeH="0" baseline="0" noProof="0" dirty="0">
                <a:ln>
                  <a:noFill/>
                </a:ln>
                <a:solidFill>
                  <a:sysClr val="windowText" lastClr="000000"/>
                </a:solidFill>
                <a:effectLst/>
                <a:uLnTx/>
                <a:uFillTx/>
                <a:latin typeface="Arial"/>
                <a:cs typeface="Arial"/>
              </a:rPr>
              <a:t>the</a:t>
            </a:r>
            <a:r>
              <a:rPr kumimoji="0" sz="2600" b="0" i="0" u="none" strike="noStrike" kern="0" cap="none" spc="-75" normalizeH="0" baseline="0" noProof="0" dirty="0">
                <a:ln>
                  <a:noFill/>
                </a:ln>
                <a:solidFill>
                  <a:sysClr val="windowText" lastClr="000000"/>
                </a:solidFill>
                <a:effectLst/>
                <a:uLnTx/>
                <a:uFillTx/>
                <a:latin typeface="Arial"/>
                <a:cs typeface="Arial"/>
              </a:rPr>
              <a:t> </a:t>
            </a:r>
            <a:r>
              <a:rPr kumimoji="0" sz="2600" b="0" i="0" u="none" strike="noStrike" kern="0" cap="none" spc="-40" normalizeH="0" baseline="0" noProof="0" dirty="0">
                <a:ln>
                  <a:noFill/>
                </a:ln>
                <a:solidFill>
                  <a:sysClr val="windowText" lastClr="000000"/>
                </a:solidFill>
                <a:effectLst/>
                <a:uLnTx/>
                <a:uFillTx/>
                <a:latin typeface="Arial"/>
                <a:cs typeface="Arial"/>
              </a:rPr>
              <a:t>position</a:t>
            </a:r>
            <a:r>
              <a:rPr kumimoji="0" sz="2600" b="0" i="0" u="none" strike="noStrike" kern="0" cap="none" spc="-50" normalizeH="0" baseline="0" noProof="0" dirty="0">
                <a:ln>
                  <a:noFill/>
                </a:ln>
                <a:solidFill>
                  <a:sysClr val="windowText" lastClr="000000"/>
                </a:solidFill>
                <a:effectLst/>
                <a:uLnTx/>
                <a:uFillTx/>
                <a:latin typeface="Arial"/>
                <a:cs typeface="Arial"/>
              </a:rPr>
              <a:t> </a:t>
            </a:r>
            <a:r>
              <a:rPr kumimoji="0" sz="2600" b="0" i="0" u="none" strike="noStrike" kern="0" cap="none" spc="0" normalizeH="0" baseline="0" noProof="0" dirty="0">
                <a:ln>
                  <a:noFill/>
                </a:ln>
                <a:solidFill>
                  <a:sysClr val="windowText" lastClr="000000"/>
                </a:solidFill>
                <a:effectLst/>
                <a:uLnTx/>
                <a:uFillTx/>
                <a:latin typeface="Arial"/>
                <a:cs typeface="Arial"/>
              </a:rPr>
              <a:t>of</a:t>
            </a:r>
            <a:r>
              <a:rPr kumimoji="0" sz="2600" b="0" i="0" u="none" strike="noStrike" kern="0" cap="none" spc="-55" normalizeH="0" baseline="0" noProof="0" dirty="0">
                <a:ln>
                  <a:noFill/>
                </a:ln>
                <a:solidFill>
                  <a:sysClr val="windowText" lastClr="000000"/>
                </a:solidFill>
                <a:effectLst/>
                <a:uLnTx/>
                <a:uFillTx/>
                <a:latin typeface="Arial"/>
                <a:cs typeface="Arial"/>
              </a:rPr>
              <a:t> </a:t>
            </a:r>
            <a:r>
              <a:rPr kumimoji="0" sz="2600" b="0" i="0" u="none" strike="noStrike" kern="0" cap="none" spc="0" normalizeH="0" baseline="0" noProof="0" dirty="0">
                <a:ln>
                  <a:noFill/>
                </a:ln>
                <a:solidFill>
                  <a:sysClr val="windowText" lastClr="000000"/>
                </a:solidFill>
                <a:effectLst/>
                <a:uLnTx/>
                <a:uFillTx/>
                <a:latin typeface="Arial"/>
                <a:cs typeface="Arial"/>
              </a:rPr>
              <a:t>the</a:t>
            </a:r>
            <a:r>
              <a:rPr kumimoji="0" sz="2600" b="0" i="0" u="none" strike="noStrike" kern="0" cap="none" spc="-70" normalizeH="0" baseline="0" noProof="0" dirty="0">
                <a:ln>
                  <a:noFill/>
                </a:ln>
                <a:solidFill>
                  <a:sysClr val="windowText" lastClr="000000"/>
                </a:solidFill>
                <a:effectLst/>
                <a:uLnTx/>
                <a:uFillTx/>
                <a:latin typeface="Arial"/>
                <a:cs typeface="Arial"/>
              </a:rPr>
              <a:t> </a:t>
            </a:r>
            <a:r>
              <a:rPr kumimoji="0" sz="2600" b="0" i="0" u="none" strike="noStrike" kern="0" cap="none" spc="-45" normalizeH="0" baseline="0" noProof="0" dirty="0">
                <a:ln>
                  <a:noFill/>
                </a:ln>
                <a:solidFill>
                  <a:sysClr val="windowText" lastClr="000000"/>
                </a:solidFill>
                <a:effectLst/>
                <a:uLnTx/>
                <a:uFillTx/>
                <a:latin typeface="Arial"/>
                <a:cs typeface="Arial"/>
              </a:rPr>
              <a:t>minimum,</a:t>
            </a:r>
            <a:r>
              <a:rPr kumimoji="0" sz="2600" b="0" i="1" u="none" strike="noStrike" kern="0" cap="none" spc="-45" normalizeH="0" baseline="0" noProof="0" dirty="0">
                <a:ln>
                  <a:noFill/>
                </a:ln>
                <a:solidFill>
                  <a:sysClr val="windowText" lastClr="000000"/>
                </a:solidFill>
                <a:effectLst/>
                <a:uLnTx/>
                <a:uFillTx/>
                <a:latin typeface="Arial"/>
                <a:cs typeface="Arial"/>
              </a:rPr>
              <a:t>є</a:t>
            </a:r>
            <a:r>
              <a:rPr kumimoji="0" sz="2600" b="0" i="1" u="none" strike="noStrike" kern="0" cap="none" spc="-65" normalizeH="0" baseline="0" noProof="0" dirty="0">
                <a:ln>
                  <a:noFill/>
                </a:ln>
                <a:solidFill>
                  <a:sysClr val="windowText" lastClr="000000"/>
                </a:solidFill>
                <a:effectLst/>
                <a:uLnTx/>
                <a:uFillTx/>
                <a:latin typeface="Arial"/>
                <a:cs typeface="Arial"/>
              </a:rPr>
              <a:t> </a:t>
            </a:r>
            <a:r>
              <a:rPr kumimoji="0" sz="2600" b="0" i="0" u="none" strike="noStrike" kern="0" cap="none" spc="0" normalizeH="0" baseline="0" noProof="0" dirty="0">
                <a:ln>
                  <a:noFill/>
                </a:ln>
                <a:solidFill>
                  <a:sysClr val="windowText" lastClr="000000"/>
                </a:solidFill>
                <a:effectLst/>
                <a:uLnTx/>
                <a:uFillTx/>
                <a:latin typeface="Arial"/>
                <a:cs typeface="Arial"/>
              </a:rPr>
              <a:t>is</a:t>
            </a:r>
            <a:r>
              <a:rPr kumimoji="0" sz="2600" b="0" i="0" u="none" strike="noStrike" kern="0" cap="none" spc="-55" normalizeH="0" baseline="0" noProof="0" dirty="0">
                <a:ln>
                  <a:noFill/>
                </a:ln>
                <a:solidFill>
                  <a:sysClr val="windowText" lastClr="000000"/>
                </a:solidFill>
                <a:effectLst/>
                <a:uLnTx/>
                <a:uFillTx/>
                <a:latin typeface="Arial"/>
                <a:cs typeface="Arial"/>
              </a:rPr>
              <a:t> </a:t>
            </a:r>
            <a:r>
              <a:rPr kumimoji="0" sz="2600" b="0" i="0" u="none" strike="noStrike" kern="0" cap="none" spc="-25" normalizeH="0" baseline="0" noProof="0" dirty="0">
                <a:ln>
                  <a:noFill/>
                </a:ln>
                <a:solidFill>
                  <a:sysClr val="windowText" lastClr="000000"/>
                </a:solidFill>
                <a:effectLst/>
                <a:uLnTx/>
                <a:uFillTx/>
                <a:latin typeface="Arial"/>
                <a:cs typeface="Arial"/>
              </a:rPr>
              <a:t>the </a:t>
            </a:r>
            <a:r>
              <a:rPr kumimoji="0" sz="2600" b="0" i="0" u="none" strike="noStrike" kern="0" cap="none" spc="-10" normalizeH="0" baseline="0" noProof="0" dirty="0">
                <a:ln>
                  <a:noFill/>
                </a:ln>
                <a:solidFill>
                  <a:sysClr val="windowText" lastClr="000000"/>
                </a:solidFill>
                <a:effectLst/>
                <a:uLnTx/>
                <a:uFillTx/>
                <a:latin typeface="Arial"/>
                <a:cs typeface="Arial"/>
              </a:rPr>
              <a:t>well</a:t>
            </a:r>
            <a:r>
              <a:rPr kumimoji="0" sz="2600" b="0" i="0" u="none" strike="noStrike" kern="0" cap="none" spc="-80" normalizeH="0" baseline="0" noProof="0" dirty="0">
                <a:ln>
                  <a:noFill/>
                </a:ln>
                <a:solidFill>
                  <a:sysClr val="windowText" lastClr="000000"/>
                </a:solidFill>
                <a:effectLst/>
                <a:uLnTx/>
                <a:uFillTx/>
                <a:latin typeface="Arial"/>
                <a:cs typeface="Arial"/>
              </a:rPr>
              <a:t> </a:t>
            </a:r>
            <a:r>
              <a:rPr kumimoji="0" sz="2600" b="0" i="0" u="none" strike="noStrike" kern="0" cap="none" spc="-35" normalizeH="0" baseline="0" noProof="0" dirty="0">
                <a:ln>
                  <a:noFill/>
                </a:ln>
                <a:solidFill>
                  <a:sysClr val="windowText" lastClr="000000"/>
                </a:solidFill>
                <a:effectLst/>
                <a:uLnTx/>
                <a:uFillTx/>
                <a:latin typeface="Arial"/>
                <a:cs typeface="Arial"/>
              </a:rPr>
              <a:t>depth,</a:t>
            </a:r>
            <a:r>
              <a:rPr kumimoji="0" sz="2600" b="0" i="0" u="none" strike="noStrike" kern="0" cap="none" spc="-45" normalizeH="0" baseline="0" noProof="0" dirty="0">
                <a:ln>
                  <a:noFill/>
                </a:ln>
                <a:solidFill>
                  <a:sysClr val="windowText" lastClr="000000"/>
                </a:solidFill>
                <a:effectLst/>
                <a:uLnTx/>
                <a:uFillTx/>
                <a:latin typeface="Arial"/>
                <a:cs typeface="Arial"/>
              </a:rPr>
              <a:t> </a:t>
            </a:r>
            <a:r>
              <a:rPr kumimoji="0" sz="2600" b="0" i="0" u="none" strike="noStrike" kern="0" cap="none" spc="-65" normalizeH="0" baseline="0" noProof="0" dirty="0">
                <a:ln>
                  <a:noFill/>
                </a:ln>
                <a:solidFill>
                  <a:sysClr val="windowText" lastClr="000000"/>
                </a:solidFill>
                <a:effectLst/>
                <a:uLnTx/>
                <a:uFillTx/>
                <a:latin typeface="Arial"/>
                <a:cs typeface="Arial"/>
              </a:rPr>
              <a:t>and</a:t>
            </a:r>
            <a:r>
              <a:rPr kumimoji="0" sz="2600" b="0" i="0" u="none" strike="noStrike" kern="0" cap="none" spc="-30" normalizeH="0" baseline="0" noProof="0" dirty="0">
                <a:ln>
                  <a:noFill/>
                </a:ln>
                <a:solidFill>
                  <a:sysClr val="windowText" lastClr="000000"/>
                </a:solidFill>
                <a:effectLst/>
                <a:uLnTx/>
                <a:uFillTx/>
                <a:latin typeface="Arial"/>
                <a:cs typeface="Arial"/>
              </a:rPr>
              <a:t> </a:t>
            </a:r>
            <a:r>
              <a:rPr kumimoji="0" sz="2600" b="0" i="0" u="none" strike="noStrike" kern="0" cap="none" spc="135" normalizeH="0" baseline="0" noProof="0" dirty="0">
                <a:ln>
                  <a:noFill/>
                </a:ln>
                <a:solidFill>
                  <a:sysClr val="windowText" lastClr="000000"/>
                </a:solidFill>
                <a:effectLst/>
                <a:uLnTx/>
                <a:uFillTx/>
                <a:latin typeface="Arial"/>
                <a:cs typeface="Arial"/>
              </a:rPr>
              <a:t>α</a:t>
            </a:r>
            <a:r>
              <a:rPr kumimoji="0" sz="2600" b="0" i="0" u="none" strike="noStrike" kern="0" cap="none" spc="-20" normalizeH="0" baseline="0" noProof="0" dirty="0">
                <a:ln>
                  <a:noFill/>
                </a:ln>
                <a:solidFill>
                  <a:sysClr val="windowText" lastClr="000000"/>
                </a:solidFill>
                <a:effectLst/>
                <a:uLnTx/>
                <a:uFillTx/>
                <a:latin typeface="Arial"/>
                <a:cs typeface="Arial"/>
              </a:rPr>
              <a:t> </a:t>
            </a:r>
            <a:r>
              <a:rPr kumimoji="0" sz="2600" b="0" i="0" u="none" strike="noStrike" kern="0" cap="none" spc="-140" normalizeH="0" baseline="0" noProof="0" dirty="0">
                <a:ln>
                  <a:noFill/>
                </a:ln>
                <a:solidFill>
                  <a:sysClr val="windowText" lastClr="000000"/>
                </a:solidFill>
                <a:effectLst/>
                <a:uLnTx/>
                <a:uFillTx/>
                <a:latin typeface="Arial"/>
                <a:cs typeface="Arial"/>
              </a:rPr>
              <a:t>governs</a:t>
            </a:r>
            <a:r>
              <a:rPr kumimoji="0" sz="2600" b="0" i="0" u="none" strike="noStrike" kern="0" cap="none" spc="-15" normalizeH="0" baseline="0" noProof="0" dirty="0">
                <a:ln>
                  <a:noFill/>
                </a:ln>
                <a:solidFill>
                  <a:sysClr val="windowText" lastClr="000000"/>
                </a:solidFill>
                <a:effectLst/>
                <a:uLnTx/>
                <a:uFillTx/>
                <a:latin typeface="Arial"/>
                <a:cs typeface="Arial"/>
              </a:rPr>
              <a:t> </a:t>
            </a:r>
            <a:r>
              <a:rPr kumimoji="0" sz="2600" b="0" i="0" u="none" strike="noStrike" kern="0" cap="none" spc="0" normalizeH="0" baseline="0" noProof="0" dirty="0">
                <a:ln>
                  <a:noFill/>
                </a:ln>
                <a:solidFill>
                  <a:sysClr val="windowText" lastClr="000000"/>
                </a:solidFill>
                <a:effectLst/>
                <a:uLnTx/>
                <a:uFillTx/>
                <a:latin typeface="Arial"/>
                <a:cs typeface="Arial"/>
              </a:rPr>
              <a:t>the</a:t>
            </a:r>
            <a:r>
              <a:rPr kumimoji="0" sz="2600" b="0" i="0" u="none" strike="noStrike" kern="0" cap="none" spc="-40" normalizeH="0" baseline="0" noProof="0" dirty="0">
                <a:ln>
                  <a:noFill/>
                </a:ln>
                <a:solidFill>
                  <a:sysClr val="windowText" lastClr="000000"/>
                </a:solidFill>
                <a:effectLst/>
                <a:uLnTx/>
                <a:uFillTx/>
                <a:latin typeface="Arial"/>
                <a:cs typeface="Arial"/>
              </a:rPr>
              <a:t> </a:t>
            </a:r>
            <a:r>
              <a:rPr kumimoji="0" sz="2600" b="0" i="0" u="none" strike="noStrike" kern="0" cap="none" spc="-200" normalizeH="0" baseline="0" noProof="0" dirty="0">
                <a:ln>
                  <a:noFill/>
                </a:ln>
                <a:solidFill>
                  <a:sysClr val="windowText" lastClr="000000"/>
                </a:solidFill>
                <a:effectLst/>
                <a:uLnTx/>
                <a:uFillTx/>
                <a:latin typeface="Arial"/>
                <a:cs typeface="Arial"/>
              </a:rPr>
              <a:t>shape</a:t>
            </a:r>
            <a:r>
              <a:rPr kumimoji="0" sz="2600" b="0" i="0" u="none" strike="noStrike" kern="0" cap="none" spc="20" normalizeH="0" baseline="0" noProof="0" dirty="0">
                <a:ln>
                  <a:noFill/>
                </a:ln>
                <a:solidFill>
                  <a:sysClr val="windowText" lastClr="000000"/>
                </a:solidFill>
                <a:effectLst/>
                <a:uLnTx/>
                <a:uFillTx/>
                <a:latin typeface="Arial"/>
                <a:cs typeface="Arial"/>
              </a:rPr>
              <a:t> </a:t>
            </a:r>
            <a:r>
              <a:rPr kumimoji="0" sz="2600" b="0" i="0" u="none" strike="noStrike" kern="0" cap="none" spc="0" normalizeH="0" baseline="0" noProof="0" dirty="0">
                <a:ln>
                  <a:noFill/>
                </a:ln>
                <a:solidFill>
                  <a:sysClr val="windowText" lastClr="000000"/>
                </a:solidFill>
                <a:effectLst/>
                <a:uLnTx/>
                <a:uFillTx/>
                <a:latin typeface="Arial"/>
                <a:cs typeface="Arial"/>
              </a:rPr>
              <a:t>of</a:t>
            </a:r>
            <a:r>
              <a:rPr kumimoji="0" sz="2600" b="0" i="0" u="none" strike="noStrike" kern="0" cap="none" spc="-25" normalizeH="0" baseline="0" noProof="0" dirty="0">
                <a:ln>
                  <a:noFill/>
                </a:ln>
                <a:solidFill>
                  <a:sysClr val="windowText" lastClr="000000"/>
                </a:solidFill>
                <a:effectLst/>
                <a:uLnTx/>
                <a:uFillTx/>
                <a:latin typeface="Arial"/>
                <a:cs typeface="Arial"/>
              </a:rPr>
              <a:t> the </a:t>
            </a:r>
            <a:r>
              <a:rPr kumimoji="0" sz="2600" b="0" i="0" u="none" strike="noStrike" kern="0" cap="none" spc="-20" normalizeH="0" baseline="0" noProof="0" dirty="0">
                <a:ln>
                  <a:noFill/>
                </a:ln>
                <a:solidFill>
                  <a:sysClr val="windowText" lastClr="000000"/>
                </a:solidFill>
                <a:effectLst/>
                <a:uLnTx/>
                <a:uFillTx/>
                <a:latin typeface="Arial"/>
                <a:cs typeface="Arial"/>
              </a:rPr>
              <a:t>potential.</a:t>
            </a:r>
            <a:r>
              <a:rPr kumimoji="0" sz="2600" b="0" i="0" u="none" strike="noStrike" kern="0" cap="none" spc="-125" normalizeH="0" baseline="0" noProof="0" dirty="0">
                <a:ln>
                  <a:noFill/>
                </a:ln>
                <a:solidFill>
                  <a:sysClr val="windowText" lastClr="000000"/>
                </a:solidFill>
                <a:effectLst/>
                <a:uLnTx/>
                <a:uFillTx/>
                <a:latin typeface="Arial"/>
                <a:cs typeface="Arial"/>
              </a:rPr>
              <a:t> </a:t>
            </a:r>
            <a:r>
              <a:rPr kumimoji="0" sz="2600" b="0" i="0" u="none" strike="noStrike" kern="0" cap="none" spc="0" normalizeH="0" baseline="0" noProof="0" dirty="0">
                <a:ln>
                  <a:noFill/>
                </a:ln>
                <a:solidFill>
                  <a:sysClr val="windowText" lastClr="000000"/>
                </a:solidFill>
                <a:effectLst/>
                <a:uLnTx/>
                <a:uFillTx/>
                <a:latin typeface="Arial"/>
                <a:cs typeface="Arial"/>
              </a:rPr>
              <a:t>The</a:t>
            </a:r>
            <a:r>
              <a:rPr kumimoji="0" sz="2600" b="0" i="0" u="none" strike="noStrike" kern="0" cap="none" spc="-85" normalizeH="0" baseline="0" noProof="0" dirty="0">
                <a:ln>
                  <a:noFill/>
                </a:ln>
                <a:solidFill>
                  <a:sysClr val="windowText" lastClr="000000"/>
                </a:solidFill>
                <a:effectLst/>
                <a:uLnTx/>
                <a:uFillTx/>
                <a:latin typeface="Arial"/>
                <a:cs typeface="Arial"/>
              </a:rPr>
              <a:t> </a:t>
            </a:r>
            <a:r>
              <a:rPr kumimoji="0" sz="2600" b="0" i="0" u="none" strike="noStrike" kern="0" cap="none" spc="-80" normalizeH="0" baseline="0" noProof="0" dirty="0">
                <a:ln>
                  <a:noFill/>
                </a:ln>
                <a:solidFill>
                  <a:sysClr val="windowText" lastClr="000000"/>
                </a:solidFill>
                <a:effectLst/>
                <a:uLnTx/>
                <a:uFillTx/>
                <a:latin typeface="Arial"/>
                <a:cs typeface="Arial"/>
              </a:rPr>
              <a:t>Morse</a:t>
            </a:r>
            <a:r>
              <a:rPr kumimoji="0" sz="2600" b="0" i="0" u="none" strike="noStrike" kern="0" cap="none" spc="-70" normalizeH="0" baseline="0" noProof="0" dirty="0">
                <a:ln>
                  <a:noFill/>
                </a:ln>
                <a:solidFill>
                  <a:sysClr val="windowText" lastClr="000000"/>
                </a:solidFill>
                <a:effectLst/>
                <a:uLnTx/>
                <a:uFillTx/>
                <a:latin typeface="Arial"/>
                <a:cs typeface="Arial"/>
              </a:rPr>
              <a:t> </a:t>
            </a:r>
            <a:r>
              <a:rPr kumimoji="0" sz="2600" b="0" i="0" u="none" strike="noStrike" kern="0" cap="none" spc="-20" normalizeH="0" baseline="0" noProof="0" dirty="0">
                <a:ln>
                  <a:noFill/>
                </a:ln>
                <a:solidFill>
                  <a:sysClr val="windowText" lastClr="000000"/>
                </a:solidFill>
                <a:effectLst/>
                <a:uLnTx/>
                <a:uFillTx/>
                <a:latin typeface="Arial"/>
                <a:cs typeface="Arial"/>
              </a:rPr>
              <a:t>potential</a:t>
            </a:r>
            <a:r>
              <a:rPr kumimoji="0" sz="2600" b="0" i="0" u="none" strike="noStrike" kern="0" cap="none" spc="-70" normalizeH="0" baseline="0" noProof="0" dirty="0">
                <a:ln>
                  <a:noFill/>
                </a:ln>
                <a:solidFill>
                  <a:sysClr val="windowText" lastClr="000000"/>
                </a:solidFill>
                <a:effectLst/>
                <a:uLnTx/>
                <a:uFillTx/>
                <a:latin typeface="Arial"/>
                <a:cs typeface="Arial"/>
              </a:rPr>
              <a:t> </a:t>
            </a:r>
            <a:r>
              <a:rPr kumimoji="0" sz="2600" b="0" i="0" u="none" strike="noStrike" kern="0" cap="none" spc="-165" normalizeH="0" baseline="0" noProof="0" dirty="0">
                <a:ln>
                  <a:noFill/>
                </a:ln>
                <a:solidFill>
                  <a:sysClr val="windowText" lastClr="000000"/>
                </a:solidFill>
                <a:effectLst/>
                <a:uLnTx/>
                <a:uFillTx/>
                <a:latin typeface="Arial"/>
                <a:cs typeface="Arial"/>
              </a:rPr>
              <a:t>has</a:t>
            </a:r>
            <a:r>
              <a:rPr kumimoji="0" sz="2600" b="0" i="0" u="none" strike="noStrike" kern="0" cap="none" spc="-20" normalizeH="0" baseline="0" noProof="0" dirty="0">
                <a:ln>
                  <a:noFill/>
                </a:ln>
                <a:solidFill>
                  <a:sysClr val="windowText" lastClr="000000"/>
                </a:solidFill>
                <a:effectLst/>
                <a:uLnTx/>
                <a:uFillTx/>
                <a:latin typeface="Arial"/>
                <a:cs typeface="Arial"/>
              </a:rPr>
              <a:t> </a:t>
            </a:r>
            <a:r>
              <a:rPr kumimoji="0" sz="2600" b="0" i="0" u="none" strike="noStrike" kern="0" cap="none" spc="0" normalizeH="0" baseline="0" noProof="0" dirty="0">
                <a:ln>
                  <a:noFill/>
                </a:ln>
                <a:solidFill>
                  <a:sysClr val="windowText" lastClr="000000"/>
                </a:solidFill>
                <a:effectLst/>
                <a:uLnTx/>
                <a:uFillTx/>
                <a:latin typeface="Arial"/>
                <a:cs typeface="Arial"/>
              </a:rPr>
              <a:t>a</a:t>
            </a:r>
            <a:r>
              <a:rPr kumimoji="0" sz="2600" b="0" i="0" u="none" strike="noStrike" kern="0" cap="none" spc="-70" normalizeH="0" baseline="0" noProof="0" dirty="0">
                <a:ln>
                  <a:noFill/>
                </a:ln>
                <a:solidFill>
                  <a:sysClr val="windowText" lastClr="000000"/>
                </a:solidFill>
                <a:effectLst/>
                <a:uLnTx/>
                <a:uFillTx/>
                <a:latin typeface="Arial"/>
                <a:cs typeface="Arial"/>
              </a:rPr>
              <a:t> </a:t>
            </a:r>
            <a:r>
              <a:rPr kumimoji="0" sz="2600" b="0" i="0" u="none" strike="noStrike" kern="0" cap="none" spc="-20" normalizeH="0" baseline="0" noProof="0" dirty="0">
                <a:ln>
                  <a:noFill/>
                </a:ln>
                <a:solidFill>
                  <a:sysClr val="windowText" lastClr="000000"/>
                </a:solidFill>
                <a:effectLst/>
                <a:uLnTx/>
                <a:uFillTx/>
                <a:latin typeface="Arial"/>
                <a:cs typeface="Arial"/>
              </a:rPr>
              <a:t>very </a:t>
            </a:r>
            <a:r>
              <a:rPr kumimoji="0" sz="2600" b="0" i="0" u="none" strike="noStrike" kern="0" cap="none" spc="0" normalizeH="0" baseline="0" noProof="0" dirty="0">
                <a:ln>
                  <a:noFill/>
                </a:ln>
                <a:solidFill>
                  <a:sysClr val="windowText" lastClr="000000"/>
                </a:solidFill>
                <a:effectLst/>
                <a:uLnTx/>
                <a:uFillTx/>
                <a:latin typeface="Arial"/>
                <a:cs typeface="Arial"/>
              </a:rPr>
              <a:t>soft</a:t>
            </a:r>
            <a:r>
              <a:rPr kumimoji="0" sz="2600" b="0" i="0" u="none" strike="noStrike" kern="0" cap="none" spc="-140" normalizeH="0" baseline="0" noProof="0" dirty="0">
                <a:ln>
                  <a:noFill/>
                </a:ln>
                <a:solidFill>
                  <a:sysClr val="windowText" lastClr="000000"/>
                </a:solidFill>
                <a:effectLst/>
                <a:uLnTx/>
                <a:uFillTx/>
                <a:latin typeface="Arial"/>
                <a:cs typeface="Arial"/>
              </a:rPr>
              <a:t> </a:t>
            </a:r>
            <a:r>
              <a:rPr kumimoji="0" sz="2600" b="0" i="0" u="none" strike="noStrike" kern="0" cap="none" spc="-110" normalizeH="0" baseline="0" noProof="0" dirty="0">
                <a:ln>
                  <a:noFill/>
                </a:ln>
                <a:solidFill>
                  <a:sysClr val="windowText" lastClr="000000"/>
                </a:solidFill>
                <a:effectLst/>
                <a:uLnTx/>
                <a:uFillTx/>
                <a:latin typeface="Arial"/>
                <a:cs typeface="Arial"/>
              </a:rPr>
              <a:t>repulsive</a:t>
            </a:r>
            <a:r>
              <a:rPr kumimoji="0" sz="2600" b="0" i="0" u="none" strike="noStrike" kern="0" cap="none" spc="-60" normalizeH="0" baseline="0" noProof="0" dirty="0">
                <a:ln>
                  <a:noFill/>
                </a:ln>
                <a:solidFill>
                  <a:sysClr val="windowText" lastClr="000000"/>
                </a:solidFill>
                <a:effectLst/>
                <a:uLnTx/>
                <a:uFillTx/>
                <a:latin typeface="Arial"/>
                <a:cs typeface="Arial"/>
              </a:rPr>
              <a:t> </a:t>
            </a:r>
            <a:r>
              <a:rPr kumimoji="0" sz="2600" b="0" i="0" u="none" strike="noStrike" kern="0" cap="none" spc="0" normalizeH="0" baseline="0" noProof="0" dirty="0">
                <a:ln>
                  <a:noFill/>
                </a:ln>
                <a:solidFill>
                  <a:sysClr val="windowText" lastClr="000000"/>
                </a:solidFill>
                <a:effectLst/>
                <a:uLnTx/>
                <a:uFillTx/>
                <a:latin typeface="Arial"/>
                <a:cs typeface="Arial"/>
              </a:rPr>
              <a:t>wall</a:t>
            </a:r>
            <a:r>
              <a:rPr kumimoji="0" sz="2600" b="0" i="0" u="none" strike="noStrike" kern="0" cap="none" spc="-45" normalizeH="0" baseline="0" noProof="0" dirty="0">
                <a:ln>
                  <a:noFill/>
                </a:ln>
                <a:solidFill>
                  <a:sysClr val="windowText" lastClr="000000"/>
                </a:solidFill>
                <a:effectLst/>
                <a:uLnTx/>
                <a:uFillTx/>
                <a:latin typeface="Arial"/>
                <a:cs typeface="Arial"/>
              </a:rPr>
              <a:t> </a:t>
            </a:r>
            <a:r>
              <a:rPr kumimoji="0" sz="2600" b="0" i="0" u="none" strike="noStrike" kern="0" cap="none" spc="-70" normalizeH="0" baseline="0" noProof="0" dirty="0">
                <a:ln>
                  <a:noFill/>
                </a:ln>
                <a:solidFill>
                  <a:sysClr val="windowText" lastClr="000000"/>
                </a:solidFill>
                <a:effectLst/>
                <a:uLnTx/>
                <a:uFillTx/>
                <a:latin typeface="Arial"/>
                <a:cs typeface="Arial"/>
              </a:rPr>
              <a:t>and</a:t>
            </a:r>
            <a:r>
              <a:rPr kumimoji="0" sz="2600" b="0" i="0" u="none" strike="noStrike" kern="0" cap="none" spc="-65" normalizeH="0" baseline="0" noProof="0" dirty="0">
                <a:ln>
                  <a:noFill/>
                </a:ln>
                <a:solidFill>
                  <a:sysClr val="windowText" lastClr="000000"/>
                </a:solidFill>
                <a:effectLst/>
                <a:uLnTx/>
                <a:uFillTx/>
                <a:latin typeface="Arial"/>
                <a:cs typeface="Arial"/>
              </a:rPr>
              <a:t> </a:t>
            </a:r>
            <a:r>
              <a:rPr kumimoji="0" sz="2600" b="0" i="0" u="none" strike="noStrike" kern="0" cap="none" spc="0" normalizeH="0" baseline="0" noProof="0" dirty="0">
                <a:ln>
                  <a:noFill/>
                </a:ln>
                <a:solidFill>
                  <a:sysClr val="windowText" lastClr="000000"/>
                </a:solidFill>
                <a:effectLst/>
                <a:uLnTx/>
                <a:uFillTx/>
                <a:latin typeface="Arial"/>
                <a:cs typeface="Arial"/>
              </a:rPr>
              <a:t>is</a:t>
            </a:r>
            <a:r>
              <a:rPr kumimoji="0" sz="2600" b="0" i="0" u="none" strike="noStrike" kern="0" cap="none" spc="-40" normalizeH="0" baseline="0" noProof="0" dirty="0">
                <a:ln>
                  <a:noFill/>
                </a:ln>
                <a:solidFill>
                  <a:sysClr val="windowText" lastClr="000000"/>
                </a:solidFill>
                <a:effectLst/>
                <a:uLnTx/>
                <a:uFillTx/>
                <a:latin typeface="Arial"/>
                <a:cs typeface="Arial"/>
              </a:rPr>
              <a:t> </a:t>
            </a:r>
            <a:r>
              <a:rPr kumimoji="0" sz="2600" b="0" i="0" u="none" strike="noStrike" kern="0" cap="none" spc="-135" normalizeH="0" baseline="0" noProof="0" dirty="0">
                <a:ln>
                  <a:noFill/>
                </a:ln>
                <a:solidFill>
                  <a:sysClr val="windowText" lastClr="000000"/>
                </a:solidFill>
                <a:effectLst/>
                <a:uLnTx/>
                <a:uFillTx/>
                <a:latin typeface="Arial"/>
                <a:cs typeface="Arial"/>
              </a:rPr>
              <a:t>sometimes</a:t>
            </a:r>
            <a:r>
              <a:rPr kumimoji="0" sz="2600" b="0" i="0" u="none" strike="noStrike" kern="0" cap="none" spc="-45" normalizeH="0" baseline="0" noProof="0" dirty="0">
                <a:ln>
                  <a:noFill/>
                </a:ln>
                <a:solidFill>
                  <a:sysClr val="windowText" lastClr="000000"/>
                </a:solidFill>
                <a:effectLst/>
                <a:uLnTx/>
                <a:uFillTx/>
                <a:latin typeface="Arial"/>
                <a:cs typeface="Arial"/>
              </a:rPr>
              <a:t> </a:t>
            </a:r>
            <a:r>
              <a:rPr kumimoji="0" sz="2600" b="0" i="0" u="none" strike="noStrike" kern="0" cap="none" spc="-190" normalizeH="0" baseline="0" noProof="0" dirty="0">
                <a:ln>
                  <a:noFill/>
                </a:ln>
                <a:solidFill>
                  <a:sysClr val="windowText" lastClr="000000"/>
                </a:solidFill>
                <a:effectLst/>
                <a:uLnTx/>
                <a:uFillTx/>
                <a:latin typeface="Arial"/>
                <a:cs typeface="Arial"/>
              </a:rPr>
              <a:t>used</a:t>
            </a:r>
            <a:r>
              <a:rPr kumimoji="0" sz="2600" b="0" i="0" u="none" strike="noStrike" kern="0" cap="none" spc="5" normalizeH="0" baseline="0" noProof="0" dirty="0">
                <a:ln>
                  <a:noFill/>
                </a:ln>
                <a:solidFill>
                  <a:sysClr val="windowText" lastClr="000000"/>
                </a:solidFill>
                <a:effectLst/>
                <a:uLnTx/>
                <a:uFillTx/>
                <a:latin typeface="Arial"/>
                <a:cs typeface="Arial"/>
              </a:rPr>
              <a:t> </a:t>
            </a:r>
            <a:r>
              <a:rPr kumimoji="0" sz="2600" b="0" i="0" u="none" strike="noStrike" kern="0" cap="none" spc="-25" normalizeH="0" baseline="0" noProof="0" dirty="0">
                <a:ln>
                  <a:noFill/>
                </a:ln>
                <a:solidFill>
                  <a:sysClr val="windowText" lastClr="000000"/>
                </a:solidFill>
                <a:effectLst/>
                <a:uLnTx/>
                <a:uFillTx/>
                <a:latin typeface="Arial"/>
                <a:cs typeface="Arial"/>
              </a:rPr>
              <a:t>to </a:t>
            </a:r>
            <a:r>
              <a:rPr kumimoji="0" sz="2600" b="0" i="0" u="none" strike="noStrike" kern="0" cap="none" spc="-90" normalizeH="0" baseline="0" noProof="0" dirty="0">
                <a:ln>
                  <a:noFill/>
                </a:ln>
                <a:solidFill>
                  <a:sysClr val="windowText" lastClr="000000"/>
                </a:solidFill>
                <a:effectLst/>
                <a:uLnTx/>
                <a:uFillTx/>
                <a:latin typeface="Arial"/>
                <a:cs typeface="Arial"/>
              </a:rPr>
              <a:t>model</a:t>
            </a:r>
            <a:r>
              <a:rPr kumimoji="0" sz="2600" b="0" i="0" u="none" strike="noStrike" kern="0" cap="none" spc="-45" normalizeH="0" baseline="0" noProof="0" dirty="0">
                <a:ln>
                  <a:noFill/>
                </a:ln>
                <a:solidFill>
                  <a:sysClr val="windowText" lastClr="000000"/>
                </a:solidFill>
                <a:effectLst/>
                <a:uLnTx/>
                <a:uFillTx/>
                <a:latin typeface="Arial"/>
                <a:cs typeface="Arial"/>
              </a:rPr>
              <a:t> </a:t>
            </a:r>
            <a:r>
              <a:rPr kumimoji="0" sz="2600" b="0" i="0" u="none" strike="noStrike" kern="0" cap="none" spc="-30" normalizeH="0" baseline="0" noProof="0" dirty="0">
                <a:ln>
                  <a:noFill/>
                </a:ln>
                <a:solidFill>
                  <a:sysClr val="windowText" lastClr="000000"/>
                </a:solidFill>
                <a:effectLst/>
                <a:uLnTx/>
                <a:uFillTx/>
                <a:latin typeface="Arial"/>
                <a:cs typeface="Arial"/>
              </a:rPr>
              <a:t>interatomic</a:t>
            </a:r>
            <a:r>
              <a:rPr kumimoji="0" sz="2600" b="0" i="0" u="none" strike="noStrike" kern="0" cap="none" spc="-20" normalizeH="0" baseline="0" noProof="0" dirty="0">
                <a:ln>
                  <a:noFill/>
                </a:ln>
                <a:solidFill>
                  <a:sysClr val="windowText" lastClr="000000"/>
                </a:solidFill>
                <a:effectLst/>
                <a:uLnTx/>
                <a:uFillTx/>
                <a:latin typeface="Arial"/>
                <a:cs typeface="Arial"/>
              </a:rPr>
              <a:t> </a:t>
            </a:r>
            <a:r>
              <a:rPr kumimoji="0" sz="2600" b="0" i="0" u="none" strike="noStrike" kern="0" cap="none" spc="-55" normalizeH="0" baseline="0" noProof="0" dirty="0">
                <a:ln>
                  <a:noFill/>
                </a:ln>
                <a:solidFill>
                  <a:sysClr val="windowText" lastClr="000000"/>
                </a:solidFill>
                <a:effectLst/>
                <a:uLnTx/>
                <a:uFillTx/>
                <a:latin typeface="Arial"/>
                <a:cs typeface="Arial"/>
              </a:rPr>
              <a:t>interactions</a:t>
            </a:r>
            <a:r>
              <a:rPr kumimoji="0" sz="2600" b="0" i="0" u="none" strike="noStrike" kern="0" cap="none" spc="-30" normalizeH="0" baseline="0" noProof="0" dirty="0">
                <a:ln>
                  <a:noFill/>
                </a:ln>
                <a:solidFill>
                  <a:sysClr val="windowText" lastClr="000000"/>
                </a:solidFill>
                <a:effectLst/>
                <a:uLnTx/>
                <a:uFillTx/>
                <a:latin typeface="Arial"/>
                <a:cs typeface="Arial"/>
              </a:rPr>
              <a:t> </a:t>
            </a:r>
            <a:r>
              <a:rPr kumimoji="0" sz="2600" b="0" i="0" u="none" strike="noStrike" kern="0" cap="none" spc="0" normalizeH="0" baseline="0" noProof="0" dirty="0">
                <a:ln>
                  <a:noFill/>
                </a:ln>
                <a:solidFill>
                  <a:sysClr val="windowText" lastClr="000000"/>
                </a:solidFill>
                <a:effectLst/>
                <a:uLnTx/>
                <a:uFillTx/>
                <a:latin typeface="Arial"/>
                <a:cs typeface="Arial"/>
              </a:rPr>
              <a:t>in</a:t>
            </a:r>
            <a:r>
              <a:rPr kumimoji="0" sz="2600" b="0" i="0" u="none" strike="noStrike" kern="0" cap="none" spc="-35" normalizeH="0" baseline="0" noProof="0" dirty="0">
                <a:ln>
                  <a:noFill/>
                </a:ln>
                <a:solidFill>
                  <a:sysClr val="windowText" lastClr="000000"/>
                </a:solidFill>
                <a:effectLst/>
                <a:uLnTx/>
                <a:uFillTx/>
                <a:latin typeface="Arial"/>
                <a:cs typeface="Arial"/>
              </a:rPr>
              <a:t> </a:t>
            </a:r>
            <a:r>
              <a:rPr kumimoji="0" sz="2600" b="0" i="0" u="none" strike="noStrike" kern="0" cap="none" spc="-10" normalizeH="0" baseline="0" noProof="0" dirty="0">
                <a:ln>
                  <a:noFill/>
                </a:ln>
                <a:solidFill>
                  <a:sysClr val="windowText" lastClr="000000"/>
                </a:solidFill>
                <a:effectLst/>
                <a:uLnTx/>
                <a:uFillTx/>
                <a:latin typeface="Arial"/>
                <a:cs typeface="Arial"/>
              </a:rPr>
              <a:t>metals.</a:t>
            </a:r>
            <a:endParaRPr kumimoji="0" sz="2600" b="0" i="0" u="none" strike="noStrike" kern="0" cap="none" spc="0" normalizeH="0" baseline="0" noProof="0">
              <a:ln>
                <a:noFill/>
              </a:ln>
              <a:solidFill>
                <a:sysClr val="windowText" lastClr="000000"/>
              </a:solidFill>
              <a:effectLst/>
              <a:uLnTx/>
              <a:uFillTx/>
              <a:latin typeface="Arial"/>
              <a:cs typeface="Arial"/>
            </a:endParaRPr>
          </a:p>
          <a:p>
            <a:pPr marL="266700" marR="30480" lvl="0" indent="-229235" defTabSz="914400" eaLnBrk="1" fontAlgn="auto" latinLnBrk="0" hangingPunct="1">
              <a:lnSpc>
                <a:spcPts val="2810"/>
              </a:lnSpc>
              <a:spcBef>
                <a:spcPts val="1035"/>
              </a:spcBef>
              <a:spcAft>
                <a:spcPts val="0"/>
              </a:spcAft>
              <a:buClrTx/>
              <a:buSzTx/>
              <a:buFontTx/>
              <a:buChar char="•"/>
              <a:tabLst>
                <a:tab pos="266700" algn="l"/>
              </a:tabLst>
              <a:defRPr/>
            </a:pPr>
            <a:r>
              <a:rPr kumimoji="0" sz="2600" b="0" i="0" u="none" strike="noStrike" kern="0" cap="none" spc="0" normalizeH="0" baseline="0" noProof="0" dirty="0">
                <a:ln>
                  <a:noFill/>
                </a:ln>
                <a:solidFill>
                  <a:sysClr val="windowText" lastClr="000000"/>
                </a:solidFill>
                <a:effectLst/>
                <a:uLnTx/>
                <a:uFillTx/>
                <a:latin typeface="Arial"/>
                <a:cs typeface="Arial"/>
              </a:rPr>
              <a:t>The</a:t>
            </a:r>
            <a:r>
              <a:rPr kumimoji="0" sz="2600" b="0" i="0" u="none" strike="noStrike" kern="0" cap="none" spc="-50" normalizeH="0" baseline="0" noProof="0" dirty="0">
                <a:ln>
                  <a:noFill/>
                </a:ln>
                <a:solidFill>
                  <a:sysClr val="windowText" lastClr="000000"/>
                </a:solidFill>
                <a:effectLst/>
                <a:uLnTx/>
                <a:uFillTx/>
                <a:latin typeface="Arial"/>
                <a:cs typeface="Arial"/>
              </a:rPr>
              <a:t> </a:t>
            </a:r>
            <a:r>
              <a:rPr kumimoji="0" sz="2600" b="0" i="0" u="none" strike="noStrike" kern="0" cap="none" spc="-30" normalizeH="0" baseline="0" noProof="0" dirty="0">
                <a:ln>
                  <a:noFill/>
                </a:ln>
                <a:solidFill>
                  <a:sysClr val="windowText" lastClr="000000"/>
                </a:solidFill>
                <a:effectLst/>
                <a:uLnTx/>
                <a:uFillTx/>
                <a:latin typeface="Arial"/>
                <a:cs typeface="Arial"/>
              </a:rPr>
              <a:t>interaction</a:t>
            </a:r>
            <a:r>
              <a:rPr kumimoji="0" sz="2600" b="0" i="0" u="none" strike="noStrike" kern="0" cap="none" spc="-50" normalizeH="0" baseline="0" noProof="0" dirty="0">
                <a:ln>
                  <a:noFill/>
                </a:ln>
                <a:solidFill>
                  <a:sysClr val="windowText" lastClr="000000"/>
                </a:solidFill>
                <a:effectLst/>
                <a:uLnTx/>
                <a:uFillTx/>
                <a:latin typeface="Arial"/>
                <a:cs typeface="Arial"/>
              </a:rPr>
              <a:t> </a:t>
            </a:r>
            <a:r>
              <a:rPr kumimoji="0" sz="2600" b="0" i="0" u="none" strike="noStrike" kern="0" cap="none" spc="0" normalizeH="0" baseline="0" noProof="0" dirty="0">
                <a:ln>
                  <a:noFill/>
                </a:ln>
                <a:solidFill>
                  <a:sysClr val="windowText" lastClr="000000"/>
                </a:solidFill>
                <a:effectLst/>
                <a:uLnTx/>
                <a:uFillTx/>
                <a:latin typeface="Arial"/>
                <a:cs typeface="Arial"/>
              </a:rPr>
              <a:t>at</a:t>
            </a:r>
            <a:r>
              <a:rPr kumimoji="0" sz="2600" b="0" i="0" u="none" strike="noStrike" kern="0" cap="none" spc="-35" normalizeH="0" baseline="0" noProof="0" dirty="0">
                <a:ln>
                  <a:noFill/>
                </a:ln>
                <a:solidFill>
                  <a:sysClr val="windowText" lastClr="000000"/>
                </a:solidFill>
                <a:effectLst/>
                <a:uLnTx/>
                <a:uFillTx/>
                <a:latin typeface="Arial"/>
                <a:cs typeface="Arial"/>
              </a:rPr>
              <a:t> </a:t>
            </a:r>
            <a:r>
              <a:rPr kumimoji="0" sz="2600" b="0" i="0" u="none" strike="noStrike" kern="0" cap="none" spc="-25" normalizeH="0" baseline="0" noProof="0" dirty="0">
                <a:ln>
                  <a:noFill/>
                </a:ln>
                <a:solidFill>
                  <a:sysClr val="windowText" lastClr="000000"/>
                </a:solidFill>
                <a:effectLst/>
                <a:uLnTx/>
                <a:uFillTx/>
                <a:latin typeface="Arial"/>
                <a:cs typeface="Arial"/>
              </a:rPr>
              <a:t>long</a:t>
            </a:r>
            <a:r>
              <a:rPr kumimoji="0" sz="2600" b="0" i="0" u="none" strike="noStrike" kern="0" cap="none" spc="-35" normalizeH="0" baseline="0" noProof="0" dirty="0">
                <a:ln>
                  <a:noFill/>
                </a:ln>
                <a:solidFill>
                  <a:sysClr val="windowText" lastClr="000000"/>
                </a:solidFill>
                <a:effectLst/>
                <a:uLnTx/>
                <a:uFillTx/>
                <a:latin typeface="Arial"/>
                <a:cs typeface="Arial"/>
              </a:rPr>
              <a:t> </a:t>
            </a:r>
            <a:r>
              <a:rPr kumimoji="0" sz="2600" b="0" i="0" u="none" strike="noStrike" kern="0" cap="none" spc="-120" normalizeH="0" baseline="0" noProof="0" dirty="0">
                <a:ln>
                  <a:noFill/>
                </a:ln>
                <a:solidFill>
                  <a:sysClr val="windowText" lastClr="000000"/>
                </a:solidFill>
                <a:effectLst/>
                <a:uLnTx/>
                <a:uFillTx/>
                <a:latin typeface="Arial"/>
                <a:cs typeface="Arial"/>
              </a:rPr>
              <a:t>range</a:t>
            </a:r>
            <a:r>
              <a:rPr kumimoji="0" sz="2600" b="0" i="0" u="none" strike="noStrike" kern="0" cap="none" spc="-55" normalizeH="0" baseline="0" noProof="0" dirty="0">
                <a:ln>
                  <a:noFill/>
                </a:ln>
                <a:solidFill>
                  <a:sysClr val="windowText" lastClr="000000"/>
                </a:solidFill>
                <a:effectLst/>
                <a:uLnTx/>
                <a:uFillTx/>
                <a:latin typeface="Arial"/>
                <a:cs typeface="Arial"/>
              </a:rPr>
              <a:t> </a:t>
            </a:r>
            <a:r>
              <a:rPr kumimoji="0" sz="2600" b="0" i="0" u="none" strike="noStrike" kern="0" cap="none" spc="-20" normalizeH="0" baseline="0" noProof="0" dirty="0">
                <a:ln>
                  <a:noFill/>
                </a:ln>
                <a:solidFill>
                  <a:sysClr val="windowText" lastClr="000000"/>
                </a:solidFill>
                <a:effectLst/>
                <a:uLnTx/>
                <a:uFillTx/>
                <a:latin typeface="Arial"/>
                <a:cs typeface="Arial"/>
              </a:rPr>
              <a:t>falls</a:t>
            </a:r>
            <a:r>
              <a:rPr kumimoji="0" sz="2600" b="0" i="0" u="none" strike="noStrike" kern="0" cap="none" spc="-40" normalizeH="0" baseline="0" noProof="0" dirty="0">
                <a:ln>
                  <a:noFill/>
                </a:ln>
                <a:solidFill>
                  <a:sysClr val="windowText" lastClr="000000"/>
                </a:solidFill>
                <a:effectLst/>
                <a:uLnTx/>
                <a:uFillTx/>
                <a:latin typeface="Arial"/>
                <a:cs typeface="Arial"/>
              </a:rPr>
              <a:t> </a:t>
            </a:r>
            <a:r>
              <a:rPr kumimoji="0" sz="2600" b="0" i="0" u="none" strike="noStrike" kern="0" cap="none" spc="0" normalizeH="0" baseline="0" noProof="0" dirty="0">
                <a:ln>
                  <a:noFill/>
                </a:ln>
                <a:solidFill>
                  <a:sysClr val="windowText" lastClr="000000"/>
                </a:solidFill>
                <a:effectLst/>
                <a:uLnTx/>
                <a:uFillTx/>
                <a:latin typeface="Arial"/>
                <a:cs typeface="Arial"/>
              </a:rPr>
              <a:t>off</a:t>
            </a:r>
            <a:r>
              <a:rPr kumimoji="0" sz="2600" b="0" i="0" u="none" strike="noStrike" kern="0" cap="none" spc="-30" normalizeH="0" baseline="0" noProof="0" dirty="0">
                <a:ln>
                  <a:noFill/>
                </a:ln>
                <a:solidFill>
                  <a:sysClr val="windowText" lastClr="000000"/>
                </a:solidFill>
                <a:effectLst/>
                <a:uLnTx/>
                <a:uFillTx/>
                <a:latin typeface="Arial"/>
                <a:cs typeface="Arial"/>
              </a:rPr>
              <a:t> </a:t>
            </a:r>
            <a:r>
              <a:rPr kumimoji="0" sz="2600" b="0" i="0" u="none" strike="noStrike" kern="0" cap="none" spc="-20" normalizeH="0" baseline="0" noProof="0" dirty="0">
                <a:ln>
                  <a:noFill/>
                </a:ln>
                <a:solidFill>
                  <a:sysClr val="windowText" lastClr="000000"/>
                </a:solidFill>
                <a:effectLst/>
                <a:uLnTx/>
                <a:uFillTx/>
                <a:latin typeface="Arial"/>
                <a:cs typeface="Arial"/>
              </a:rPr>
              <a:t>much </a:t>
            </a:r>
            <a:r>
              <a:rPr kumimoji="0" sz="2600" b="0" i="0" u="none" strike="noStrike" kern="0" cap="none" spc="-80" normalizeH="0" baseline="0" noProof="0" dirty="0">
                <a:ln>
                  <a:noFill/>
                </a:ln>
                <a:solidFill>
                  <a:sysClr val="windowText" lastClr="000000"/>
                </a:solidFill>
                <a:effectLst/>
                <a:uLnTx/>
                <a:uFillTx/>
                <a:latin typeface="Arial"/>
                <a:cs typeface="Arial"/>
              </a:rPr>
              <a:t>more</a:t>
            </a:r>
            <a:r>
              <a:rPr kumimoji="0" sz="2600" b="0" i="0" u="none" strike="noStrike" kern="0" cap="none" spc="-105" normalizeH="0" baseline="0" noProof="0" dirty="0">
                <a:ln>
                  <a:noFill/>
                </a:ln>
                <a:solidFill>
                  <a:sysClr val="windowText" lastClr="000000"/>
                </a:solidFill>
                <a:effectLst/>
                <a:uLnTx/>
                <a:uFillTx/>
                <a:latin typeface="Arial"/>
                <a:cs typeface="Arial"/>
              </a:rPr>
              <a:t> </a:t>
            </a:r>
            <a:r>
              <a:rPr kumimoji="0" sz="2600" b="0" i="0" u="none" strike="noStrike" kern="0" cap="none" spc="-25" normalizeH="0" baseline="0" noProof="0" dirty="0">
                <a:ln>
                  <a:noFill/>
                </a:ln>
                <a:solidFill>
                  <a:sysClr val="windowText" lastClr="000000"/>
                </a:solidFill>
                <a:effectLst/>
                <a:uLnTx/>
                <a:uFillTx/>
                <a:latin typeface="Arial"/>
                <a:cs typeface="Arial"/>
              </a:rPr>
              <a:t>quickly</a:t>
            </a:r>
            <a:r>
              <a:rPr kumimoji="0" sz="2600" b="0" i="0" u="none" strike="noStrike" kern="0" cap="none" spc="-110" normalizeH="0" baseline="0" noProof="0" dirty="0">
                <a:ln>
                  <a:noFill/>
                </a:ln>
                <a:solidFill>
                  <a:sysClr val="windowText" lastClr="000000"/>
                </a:solidFill>
                <a:effectLst/>
                <a:uLnTx/>
                <a:uFillTx/>
                <a:latin typeface="Arial"/>
                <a:cs typeface="Arial"/>
              </a:rPr>
              <a:t> </a:t>
            </a:r>
            <a:r>
              <a:rPr kumimoji="0" sz="2600" b="0" i="0" u="none" strike="noStrike" kern="0" cap="none" spc="0" normalizeH="0" baseline="0" noProof="0" dirty="0">
                <a:ln>
                  <a:noFill/>
                </a:ln>
                <a:solidFill>
                  <a:sysClr val="windowText" lastClr="000000"/>
                </a:solidFill>
                <a:effectLst/>
                <a:uLnTx/>
                <a:uFillTx/>
                <a:latin typeface="Arial"/>
                <a:cs typeface="Arial"/>
              </a:rPr>
              <a:t>than</a:t>
            </a:r>
            <a:r>
              <a:rPr kumimoji="0" sz="2600" b="0" i="0" u="none" strike="noStrike" kern="0" cap="none" spc="-110" normalizeH="0" baseline="0" noProof="0" dirty="0">
                <a:ln>
                  <a:noFill/>
                </a:ln>
                <a:solidFill>
                  <a:sysClr val="windowText" lastClr="000000"/>
                </a:solidFill>
                <a:effectLst/>
                <a:uLnTx/>
                <a:uFillTx/>
                <a:latin typeface="Arial"/>
                <a:cs typeface="Arial"/>
              </a:rPr>
              <a:t> </a:t>
            </a:r>
            <a:r>
              <a:rPr kumimoji="0" sz="2600" b="0" i="0" u="none" strike="noStrike" kern="0" cap="none" spc="0" normalizeH="0" baseline="0" noProof="0" dirty="0">
                <a:ln>
                  <a:noFill/>
                </a:ln>
                <a:solidFill>
                  <a:sysClr val="windowText" lastClr="000000"/>
                </a:solidFill>
                <a:effectLst/>
                <a:uLnTx/>
                <a:uFillTx/>
                <a:latin typeface="Arial"/>
                <a:cs typeface="Arial"/>
              </a:rPr>
              <a:t>the</a:t>
            </a:r>
            <a:r>
              <a:rPr kumimoji="0" sz="2600" b="0" i="0" u="none" strike="noStrike" kern="0" cap="none" spc="-114" normalizeH="0" baseline="0" noProof="0" dirty="0">
                <a:ln>
                  <a:noFill/>
                </a:ln>
                <a:solidFill>
                  <a:sysClr val="windowText" lastClr="000000"/>
                </a:solidFill>
                <a:effectLst/>
                <a:uLnTx/>
                <a:uFillTx/>
                <a:latin typeface="Arial"/>
                <a:cs typeface="Arial"/>
              </a:rPr>
              <a:t> </a:t>
            </a:r>
            <a:r>
              <a:rPr kumimoji="0" sz="2600" b="0" i="0" u="none" strike="noStrike" kern="0" cap="none" spc="-55" normalizeH="0" baseline="0" noProof="0" dirty="0">
                <a:ln>
                  <a:noFill/>
                </a:ln>
                <a:solidFill>
                  <a:sysClr val="windowText" lastClr="000000"/>
                </a:solidFill>
                <a:effectLst/>
                <a:uLnTx/>
                <a:uFillTx/>
                <a:latin typeface="Arial"/>
                <a:cs typeface="Arial"/>
              </a:rPr>
              <a:t>van</a:t>
            </a:r>
            <a:r>
              <a:rPr kumimoji="0" sz="2600" b="0" i="0" u="none" strike="noStrike" kern="0" cap="none" spc="-95" normalizeH="0" baseline="0" noProof="0" dirty="0">
                <a:ln>
                  <a:noFill/>
                </a:ln>
                <a:solidFill>
                  <a:sysClr val="windowText" lastClr="000000"/>
                </a:solidFill>
                <a:effectLst/>
                <a:uLnTx/>
                <a:uFillTx/>
                <a:latin typeface="Arial"/>
                <a:cs typeface="Arial"/>
              </a:rPr>
              <a:t> </a:t>
            </a:r>
            <a:r>
              <a:rPr kumimoji="0" sz="2600" b="0" i="0" u="none" strike="noStrike" kern="0" cap="none" spc="-55" normalizeH="0" baseline="0" noProof="0" dirty="0">
                <a:ln>
                  <a:noFill/>
                </a:ln>
                <a:solidFill>
                  <a:sysClr val="windowText" lastClr="000000"/>
                </a:solidFill>
                <a:effectLst/>
                <a:uLnTx/>
                <a:uFillTx/>
                <a:latin typeface="Arial"/>
                <a:cs typeface="Arial"/>
              </a:rPr>
              <a:t>der</a:t>
            </a:r>
            <a:r>
              <a:rPr kumimoji="0" sz="2600" b="0" i="0" u="none" strike="noStrike" kern="0" cap="none" spc="-114" normalizeH="0" baseline="0" noProof="0" dirty="0">
                <a:ln>
                  <a:noFill/>
                </a:ln>
                <a:solidFill>
                  <a:sysClr val="windowText" lastClr="000000"/>
                </a:solidFill>
                <a:effectLst/>
                <a:uLnTx/>
                <a:uFillTx/>
                <a:latin typeface="Arial"/>
                <a:cs typeface="Arial"/>
              </a:rPr>
              <a:t> </a:t>
            </a:r>
            <a:r>
              <a:rPr kumimoji="0" sz="2600" b="0" i="0" u="none" strike="noStrike" kern="0" cap="none" spc="-85" normalizeH="0" baseline="0" noProof="0" dirty="0">
                <a:ln>
                  <a:noFill/>
                </a:ln>
                <a:solidFill>
                  <a:sysClr val="windowText" lastClr="000000"/>
                </a:solidFill>
                <a:effectLst/>
                <a:uLnTx/>
                <a:uFillTx/>
                <a:latin typeface="Arial"/>
                <a:cs typeface="Arial"/>
              </a:rPr>
              <a:t>Waals</a:t>
            </a:r>
            <a:r>
              <a:rPr kumimoji="0" sz="2600" b="0" i="0" u="none" strike="noStrike" kern="0" cap="none" spc="-95" normalizeH="0" baseline="0" noProof="0" dirty="0">
                <a:ln>
                  <a:noFill/>
                </a:ln>
                <a:solidFill>
                  <a:sysClr val="windowText" lastClr="000000"/>
                </a:solidFill>
                <a:effectLst/>
                <a:uLnTx/>
                <a:uFillTx/>
                <a:latin typeface="Arial"/>
                <a:cs typeface="Arial"/>
              </a:rPr>
              <a:t> </a:t>
            </a:r>
            <a:r>
              <a:rPr kumimoji="0" sz="2600" b="0" i="0" u="none" strike="noStrike" kern="0" cap="none" spc="-140" normalizeH="0" baseline="0" noProof="0" dirty="0">
                <a:ln>
                  <a:noFill/>
                </a:ln>
                <a:solidFill>
                  <a:sysClr val="windowText" lastClr="000000"/>
                </a:solidFill>
                <a:effectLst/>
                <a:uLnTx/>
                <a:uFillTx/>
                <a:latin typeface="Arial"/>
                <a:cs typeface="Arial"/>
              </a:rPr>
              <a:t>energy</a:t>
            </a:r>
            <a:endParaRPr kumimoji="0" sz="2600" b="0" i="0" u="none" strike="noStrike" kern="0" cap="none" spc="0" normalizeH="0" baseline="0" noProof="0">
              <a:ln>
                <a:noFill/>
              </a:ln>
              <a:solidFill>
                <a:sysClr val="windowText" lastClr="000000"/>
              </a:solidFill>
              <a:effectLst/>
              <a:uLnTx/>
              <a:uFillTx/>
              <a:latin typeface="Arial"/>
              <a:cs typeface="Arial"/>
            </a:endParaRPr>
          </a:p>
        </p:txBody>
      </p:sp>
      <p:pic>
        <p:nvPicPr>
          <p:cNvPr id="7" name="object 7"/>
          <p:cNvPicPr/>
          <p:nvPr/>
        </p:nvPicPr>
        <p:blipFill>
          <a:blip r:embed="rId3" cstate="print"/>
          <a:stretch>
            <a:fillRect/>
          </a:stretch>
        </p:blipFill>
        <p:spPr>
          <a:xfrm>
            <a:off x="884933" y="2095439"/>
            <a:ext cx="5369579" cy="939512"/>
          </a:xfrm>
          <a:prstGeom prst="rect">
            <a:avLst/>
          </a:prstGeom>
        </p:spPr>
      </p:pic>
      <p:pic>
        <p:nvPicPr>
          <p:cNvPr id="8" name="object 8"/>
          <p:cNvPicPr/>
          <p:nvPr/>
        </p:nvPicPr>
        <p:blipFill>
          <a:blip r:embed="rId4" cstate="print"/>
          <a:stretch>
            <a:fillRect/>
          </a:stretch>
        </p:blipFill>
        <p:spPr>
          <a:xfrm>
            <a:off x="7452359" y="3619630"/>
            <a:ext cx="4526575" cy="3002429"/>
          </a:xfrm>
          <a:prstGeom prst="rect">
            <a:avLst/>
          </a:prstGeom>
        </p:spPr>
      </p:pic>
      <p:sp>
        <p:nvSpPr>
          <p:cNvPr id="9" name="object 9"/>
          <p:cNvSpPr txBox="1"/>
          <p:nvPr/>
        </p:nvSpPr>
        <p:spPr>
          <a:xfrm>
            <a:off x="8299831" y="3884167"/>
            <a:ext cx="256540" cy="29972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25" normalizeH="0" baseline="0" noProof="0" dirty="0">
                <a:ln>
                  <a:noFill/>
                </a:ln>
                <a:solidFill>
                  <a:srgbClr val="FF0000"/>
                </a:solidFill>
                <a:effectLst/>
                <a:uLnTx/>
                <a:uFillTx/>
                <a:latin typeface="Arial"/>
                <a:cs typeface="Arial"/>
              </a:rPr>
              <a:t>LJ</a:t>
            </a:r>
            <a:endParaRPr kumimoji="0" sz="1800" b="0" i="0" u="none" strike="noStrike" kern="0" cap="none" spc="0" normalizeH="0" baseline="0" noProof="0">
              <a:ln>
                <a:noFill/>
              </a:ln>
              <a:solidFill>
                <a:sysClr val="windowText" lastClr="000000"/>
              </a:solidFill>
              <a:effectLst/>
              <a:uLnTx/>
              <a:uFillTx/>
              <a:latin typeface="Arial"/>
              <a:cs typeface="Arial"/>
            </a:endParaRPr>
          </a:p>
        </p:txBody>
      </p:sp>
      <p:grpSp>
        <p:nvGrpSpPr>
          <p:cNvPr id="10" name="object 10"/>
          <p:cNvGrpSpPr/>
          <p:nvPr/>
        </p:nvGrpSpPr>
        <p:grpSpPr>
          <a:xfrm>
            <a:off x="7974456" y="4375277"/>
            <a:ext cx="675640" cy="1103630"/>
            <a:chOff x="7974456" y="4375277"/>
            <a:chExt cx="675640" cy="1103630"/>
          </a:xfrm>
        </p:grpSpPr>
        <p:sp>
          <p:nvSpPr>
            <p:cNvPr id="11" name="object 11"/>
            <p:cNvSpPr/>
            <p:nvPr/>
          </p:nvSpPr>
          <p:spPr>
            <a:xfrm>
              <a:off x="8194928" y="5120640"/>
              <a:ext cx="455295" cy="358140"/>
            </a:xfrm>
            <a:custGeom>
              <a:avLst/>
              <a:gdLst/>
              <a:ahLst/>
              <a:cxnLst/>
              <a:rect l="l" t="t" r="r" b="b"/>
              <a:pathLst>
                <a:path w="455295" h="358139">
                  <a:moveTo>
                    <a:pt x="422259" y="262889"/>
                  </a:moveTo>
                  <a:lnTo>
                    <a:pt x="414133" y="262889"/>
                  </a:lnTo>
                  <a:lnTo>
                    <a:pt x="405638" y="264159"/>
                  </a:lnTo>
                  <a:lnTo>
                    <a:pt x="374034" y="295909"/>
                  </a:lnTo>
                  <a:lnTo>
                    <a:pt x="371004" y="312419"/>
                  </a:lnTo>
                  <a:lnTo>
                    <a:pt x="371019" y="314959"/>
                  </a:lnTo>
                  <a:lnTo>
                    <a:pt x="392175" y="351789"/>
                  </a:lnTo>
                  <a:lnTo>
                    <a:pt x="407638" y="358139"/>
                  </a:lnTo>
                  <a:lnTo>
                    <a:pt x="425196" y="358139"/>
                  </a:lnTo>
                  <a:lnTo>
                    <a:pt x="430656" y="346709"/>
                  </a:lnTo>
                  <a:lnTo>
                    <a:pt x="413210" y="346709"/>
                  </a:lnTo>
                  <a:lnTo>
                    <a:pt x="405528" y="344169"/>
                  </a:lnTo>
                  <a:lnTo>
                    <a:pt x="391541" y="336549"/>
                  </a:lnTo>
                  <a:lnTo>
                    <a:pt x="387223" y="330199"/>
                  </a:lnTo>
                  <a:lnTo>
                    <a:pt x="385318" y="322579"/>
                  </a:lnTo>
                  <a:lnTo>
                    <a:pt x="384583" y="316229"/>
                  </a:lnTo>
                  <a:lnTo>
                    <a:pt x="385064" y="309879"/>
                  </a:lnTo>
                  <a:lnTo>
                    <a:pt x="386782" y="302259"/>
                  </a:lnTo>
                  <a:lnTo>
                    <a:pt x="389763" y="295909"/>
                  </a:lnTo>
                  <a:lnTo>
                    <a:pt x="411486" y="295909"/>
                  </a:lnTo>
                  <a:lnTo>
                    <a:pt x="396240" y="287019"/>
                  </a:lnTo>
                  <a:lnTo>
                    <a:pt x="400430" y="281939"/>
                  </a:lnTo>
                  <a:lnTo>
                    <a:pt x="405765" y="278129"/>
                  </a:lnTo>
                  <a:lnTo>
                    <a:pt x="412369" y="276859"/>
                  </a:lnTo>
                  <a:lnTo>
                    <a:pt x="418846" y="274319"/>
                  </a:lnTo>
                  <a:lnTo>
                    <a:pt x="445770" y="274319"/>
                  </a:lnTo>
                  <a:lnTo>
                    <a:pt x="443738" y="271779"/>
                  </a:lnTo>
                  <a:lnTo>
                    <a:pt x="440817" y="269239"/>
                  </a:lnTo>
                  <a:lnTo>
                    <a:pt x="437261" y="266699"/>
                  </a:lnTo>
                  <a:lnTo>
                    <a:pt x="429980" y="264159"/>
                  </a:lnTo>
                  <a:lnTo>
                    <a:pt x="422259" y="262889"/>
                  </a:lnTo>
                  <a:close/>
                </a:path>
                <a:path w="455295" h="358139">
                  <a:moveTo>
                    <a:pt x="411486" y="295909"/>
                  </a:moveTo>
                  <a:lnTo>
                    <a:pt x="389763" y="295909"/>
                  </a:lnTo>
                  <a:lnTo>
                    <a:pt x="444119" y="327659"/>
                  </a:lnTo>
                  <a:lnTo>
                    <a:pt x="447040" y="322579"/>
                  </a:lnTo>
                  <a:lnTo>
                    <a:pt x="450850" y="314959"/>
                  </a:lnTo>
                  <a:lnTo>
                    <a:pt x="451764" y="312419"/>
                  </a:lnTo>
                  <a:lnTo>
                    <a:pt x="439800" y="312419"/>
                  </a:lnTo>
                  <a:lnTo>
                    <a:pt x="411486" y="295909"/>
                  </a:lnTo>
                  <a:close/>
                </a:path>
                <a:path w="455295" h="358139">
                  <a:moveTo>
                    <a:pt x="298957" y="271779"/>
                  </a:moveTo>
                  <a:lnTo>
                    <a:pt x="289941" y="281939"/>
                  </a:lnTo>
                  <a:lnTo>
                    <a:pt x="295227" y="289559"/>
                  </a:lnTo>
                  <a:lnTo>
                    <a:pt x="301180" y="295909"/>
                  </a:lnTo>
                  <a:lnTo>
                    <a:pt x="307800" y="302259"/>
                  </a:lnTo>
                  <a:lnTo>
                    <a:pt x="315087" y="307339"/>
                  </a:lnTo>
                  <a:lnTo>
                    <a:pt x="320548" y="309879"/>
                  </a:lnTo>
                  <a:lnTo>
                    <a:pt x="325881" y="312419"/>
                  </a:lnTo>
                  <a:lnTo>
                    <a:pt x="330707" y="312419"/>
                  </a:lnTo>
                  <a:lnTo>
                    <a:pt x="335661" y="313689"/>
                  </a:lnTo>
                  <a:lnTo>
                    <a:pt x="339851" y="313689"/>
                  </a:lnTo>
                  <a:lnTo>
                    <a:pt x="346710" y="309879"/>
                  </a:lnTo>
                  <a:lnTo>
                    <a:pt x="349503" y="308609"/>
                  </a:lnTo>
                  <a:lnTo>
                    <a:pt x="351790" y="306069"/>
                  </a:lnTo>
                  <a:lnTo>
                    <a:pt x="354075" y="304799"/>
                  </a:lnTo>
                  <a:lnTo>
                    <a:pt x="355980" y="302259"/>
                  </a:lnTo>
                  <a:lnTo>
                    <a:pt x="356742" y="300989"/>
                  </a:lnTo>
                  <a:lnTo>
                    <a:pt x="331977" y="300989"/>
                  </a:lnTo>
                  <a:lnTo>
                    <a:pt x="327025" y="299719"/>
                  </a:lnTo>
                  <a:lnTo>
                    <a:pt x="306704" y="283209"/>
                  </a:lnTo>
                  <a:lnTo>
                    <a:pt x="305689" y="281939"/>
                  </a:lnTo>
                  <a:lnTo>
                    <a:pt x="304546" y="280669"/>
                  </a:lnTo>
                  <a:lnTo>
                    <a:pt x="302768" y="278129"/>
                  </a:lnTo>
                  <a:lnTo>
                    <a:pt x="302387" y="276859"/>
                  </a:lnTo>
                  <a:lnTo>
                    <a:pt x="301878" y="276859"/>
                  </a:lnTo>
                  <a:lnTo>
                    <a:pt x="301244" y="275589"/>
                  </a:lnTo>
                  <a:lnTo>
                    <a:pt x="300481" y="274319"/>
                  </a:lnTo>
                  <a:lnTo>
                    <a:pt x="299593" y="273049"/>
                  </a:lnTo>
                  <a:lnTo>
                    <a:pt x="298957" y="271779"/>
                  </a:lnTo>
                  <a:close/>
                </a:path>
                <a:path w="455295" h="358139">
                  <a:moveTo>
                    <a:pt x="445770" y="274319"/>
                  </a:moveTo>
                  <a:lnTo>
                    <a:pt x="425069" y="274319"/>
                  </a:lnTo>
                  <a:lnTo>
                    <a:pt x="431038" y="278129"/>
                  </a:lnTo>
                  <a:lnTo>
                    <a:pt x="432689" y="279399"/>
                  </a:lnTo>
                  <a:lnTo>
                    <a:pt x="437261" y="283209"/>
                  </a:lnTo>
                  <a:lnTo>
                    <a:pt x="438912" y="285749"/>
                  </a:lnTo>
                  <a:lnTo>
                    <a:pt x="440309" y="288289"/>
                  </a:lnTo>
                  <a:lnTo>
                    <a:pt x="441832" y="290829"/>
                  </a:lnTo>
                  <a:lnTo>
                    <a:pt x="442595" y="294639"/>
                  </a:lnTo>
                  <a:lnTo>
                    <a:pt x="442595" y="302259"/>
                  </a:lnTo>
                  <a:lnTo>
                    <a:pt x="441705" y="307339"/>
                  </a:lnTo>
                  <a:lnTo>
                    <a:pt x="439800" y="312419"/>
                  </a:lnTo>
                  <a:lnTo>
                    <a:pt x="451764" y="312419"/>
                  </a:lnTo>
                  <a:lnTo>
                    <a:pt x="453136" y="308609"/>
                  </a:lnTo>
                  <a:lnTo>
                    <a:pt x="454914" y="295909"/>
                  </a:lnTo>
                  <a:lnTo>
                    <a:pt x="454812" y="294639"/>
                  </a:lnTo>
                  <a:lnTo>
                    <a:pt x="454710" y="293369"/>
                  </a:lnTo>
                  <a:lnTo>
                    <a:pt x="454609" y="292099"/>
                  </a:lnTo>
                  <a:lnTo>
                    <a:pt x="454507" y="290829"/>
                  </a:lnTo>
                  <a:lnTo>
                    <a:pt x="454405" y="289559"/>
                  </a:lnTo>
                  <a:lnTo>
                    <a:pt x="452754" y="285749"/>
                  </a:lnTo>
                  <a:lnTo>
                    <a:pt x="450976" y="280669"/>
                  </a:lnTo>
                  <a:lnTo>
                    <a:pt x="448818" y="278129"/>
                  </a:lnTo>
                  <a:lnTo>
                    <a:pt x="445770" y="274319"/>
                  </a:lnTo>
                  <a:close/>
                </a:path>
                <a:path w="455295" h="358139">
                  <a:moveTo>
                    <a:pt x="342519" y="217169"/>
                  </a:moveTo>
                  <a:lnTo>
                    <a:pt x="338454" y="217169"/>
                  </a:lnTo>
                  <a:lnTo>
                    <a:pt x="335025" y="218439"/>
                  </a:lnTo>
                  <a:lnTo>
                    <a:pt x="331724" y="219709"/>
                  </a:lnTo>
                  <a:lnTo>
                    <a:pt x="328929" y="222249"/>
                  </a:lnTo>
                  <a:lnTo>
                    <a:pt x="326644" y="223519"/>
                  </a:lnTo>
                  <a:lnTo>
                    <a:pt x="324485" y="226059"/>
                  </a:lnTo>
                  <a:lnTo>
                    <a:pt x="322579" y="228599"/>
                  </a:lnTo>
                  <a:lnTo>
                    <a:pt x="321055" y="231139"/>
                  </a:lnTo>
                  <a:lnTo>
                    <a:pt x="317880" y="236219"/>
                  </a:lnTo>
                  <a:lnTo>
                    <a:pt x="317119" y="242569"/>
                  </a:lnTo>
                  <a:lnTo>
                    <a:pt x="318643" y="247649"/>
                  </a:lnTo>
                  <a:lnTo>
                    <a:pt x="320040" y="253999"/>
                  </a:lnTo>
                  <a:lnTo>
                    <a:pt x="322834" y="259079"/>
                  </a:lnTo>
                  <a:lnTo>
                    <a:pt x="326644" y="262889"/>
                  </a:lnTo>
                  <a:lnTo>
                    <a:pt x="330835" y="266699"/>
                  </a:lnTo>
                  <a:lnTo>
                    <a:pt x="334391" y="270509"/>
                  </a:lnTo>
                  <a:lnTo>
                    <a:pt x="338074" y="273049"/>
                  </a:lnTo>
                  <a:lnTo>
                    <a:pt x="340232" y="275589"/>
                  </a:lnTo>
                  <a:lnTo>
                    <a:pt x="341249" y="276859"/>
                  </a:lnTo>
                  <a:lnTo>
                    <a:pt x="343153" y="278129"/>
                  </a:lnTo>
                  <a:lnTo>
                    <a:pt x="344677" y="280669"/>
                  </a:lnTo>
                  <a:lnTo>
                    <a:pt x="345694" y="284479"/>
                  </a:lnTo>
                  <a:lnTo>
                    <a:pt x="346582" y="287019"/>
                  </a:lnTo>
                  <a:lnTo>
                    <a:pt x="346498" y="288289"/>
                  </a:lnTo>
                  <a:lnTo>
                    <a:pt x="346413" y="289559"/>
                  </a:lnTo>
                  <a:lnTo>
                    <a:pt x="346328" y="290829"/>
                  </a:lnTo>
                  <a:lnTo>
                    <a:pt x="344550" y="293369"/>
                  </a:lnTo>
                  <a:lnTo>
                    <a:pt x="342773" y="297179"/>
                  </a:lnTo>
                  <a:lnTo>
                    <a:pt x="339978" y="298449"/>
                  </a:lnTo>
                  <a:lnTo>
                    <a:pt x="335915" y="299719"/>
                  </a:lnTo>
                  <a:lnTo>
                    <a:pt x="331977" y="300989"/>
                  </a:lnTo>
                  <a:lnTo>
                    <a:pt x="356742" y="300989"/>
                  </a:lnTo>
                  <a:lnTo>
                    <a:pt x="360552" y="294639"/>
                  </a:lnTo>
                  <a:lnTo>
                    <a:pt x="361696" y="288289"/>
                  </a:lnTo>
                  <a:lnTo>
                    <a:pt x="360172" y="278129"/>
                  </a:lnTo>
                  <a:lnTo>
                    <a:pt x="358267" y="273049"/>
                  </a:lnTo>
                  <a:lnTo>
                    <a:pt x="355092" y="269239"/>
                  </a:lnTo>
                  <a:lnTo>
                    <a:pt x="353441" y="266699"/>
                  </a:lnTo>
                  <a:lnTo>
                    <a:pt x="350139" y="262889"/>
                  </a:lnTo>
                  <a:lnTo>
                    <a:pt x="345059" y="259079"/>
                  </a:lnTo>
                  <a:lnTo>
                    <a:pt x="339978" y="253999"/>
                  </a:lnTo>
                  <a:lnTo>
                    <a:pt x="336423" y="250189"/>
                  </a:lnTo>
                  <a:lnTo>
                    <a:pt x="334264" y="247649"/>
                  </a:lnTo>
                  <a:lnTo>
                    <a:pt x="332104" y="243839"/>
                  </a:lnTo>
                  <a:lnTo>
                    <a:pt x="332104" y="240029"/>
                  </a:lnTo>
                  <a:lnTo>
                    <a:pt x="334391" y="236219"/>
                  </a:lnTo>
                  <a:lnTo>
                    <a:pt x="336042" y="233679"/>
                  </a:lnTo>
                  <a:lnTo>
                    <a:pt x="338581" y="231139"/>
                  </a:lnTo>
                  <a:lnTo>
                    <a:pt x="342138" y="229869"/>
                  </a:lnTo>
                  <a:lnTo>
                    <a:pt x="371107" y="229869"/>
                  </a:lnTo>
                  <a:lnTo>
                    <a:pt x="369192" y="228599"/>
                  </a:lnTo>
                  <a:lnTo>
                    <a:pt x="363093" y="224789"/>
                  </a:lnTo>
                  <a:lnTo>
                    <a:pt x="357504" y="220979"/>
                  </a:lnTo>
                  <a:lnTo>
                    <a:pt x="352298" y="218439"/>
                  </a:lnTo>
                  <a:lnTo>
                    <a:pt x="347472" y="218439"/>
                  </a:lnTo>
                  <a:lnTo>
                    <a:pt x="342519" y="217169"/>
                  </a:lnTo>
                  <a:close/>
                </a:path>
                <a:path w="455295" h="358139">
                  <a:moveTo>
                    <a:pt x="282448" y="180339"/>
                  </a:moveTo>
                  <a:lnTo>
                    <a:pt x="236727" y="259079"/>
                  </a:lnTo>
                  <a:lnTo>
                    <a:pt x="249809" y="266699"/>
                  </a:lnTo>
                  <a:lnTo>
                    <a:pt x="270764" y="229869"/>
                  </a:lnTo>
                  <a:lnTo>
                    <a:pt x="274193" y="224789"/>
                  </a:lnTo>
                  <a:lnTo>
                    <a:pt x="301371" y="210819"/>
                  </a:lnTo>
                  <a:lnTo>
                    <a:pt x="322213" y="210819"/>
                  </a:lnTo>
                  <a:lnTo>
                    <a:pt x="325881" y="204469"/>
                  </a:lnTo>
                  <a:lnTo>
                    <a:pt x="323976" y="203199"/>
                  </a:lnTo>
                  <a:lnTo>
                    <a:pt x="285623" y="203199"/>
                  </a:lnTo>
                  <a:lnTo>
                    <a:pt x="294640" y="186689"/>
                  </a:lnTo>
                  <a:lnTo>
                    <a:pt x="282448" y="180339"/>
                  </a:lnTo>
                  <a:close/>
                </a:path>
                <a:path w="455295" h="358139">
                  <a:moveTo>
                    <a:pt x="371107" y="229869"/>
                  </a:moveTo>
                  <a:lnTo>
                    <a:pt x="345567" y="229869"/>
                  </a:lnTo>
                  <a:lnTo>
                    <a:pt x="350012" y="231139"/>
                  </a:lnTo>
                  <a:lnTo>
                    <a:pt x="355346" y="233679"/>
                  </a:lnTo>
                  <a:lnTo>
                    <a:pt x="356743" y="234949"/>
                  </a:lnTo>
                  <a:lnTo>
                    <a:pt x="358013" y="234949"/>
                  </a:lnTo>
                  <a:lnTo>
                    <a:pt x="359028" y="236219"/>
                  </a:lnTo>
                  <a:lnTo>
                    <a:pt x="360172" y="236219"/>
                  </a:lnTo>
                  <a:lnTo>
                    <a:pt x="361188" y="237489"/>
                  </a:lnTo>
                  <a:lnTo>
                    <a:pt x="362076" y="237489"/>
                  </a:lnTo>
                  <a:lnTo>
                    <a:pt x="362839" y="238759"/>
                  </a:lnTo>
                  <a:lnTo>
                    <a:pt x="364744" y="240029"/>
                  </a:lnTo>
                  <a:lnTo>
                    <a:pt x="365632" y="241299"/>
                  </a:lnTo>
                  <a:lnTo>
                    <a:pt x="366395" y="241299"/>
                  </a:lnTo>
                  <a:lnTo>
                    <a:pt x="367029" y="242569"/>
                  </a:lnTo>
                  <a:lnTo>
                    <a:pt x="367538" y="242569"/>
                  </a:lnTo>
                  <a:lnTo>
                    <a:pt x="368173" y="243839"/>
                  </a:lnTo>
                  <a:lnTo>
                    <a:pt x="369062" y="243839"/>
                  </a:lnTo>
                  <a:lnTo>
                    <a:pt x="369824" y="245109"/>
                  </a:lnTo>
                  <a:lnTo>
                    <a:pt x="370459" y="246379"/>
                  </a:lnTo>
                  <a:lnTo>
                    <a:pt x="371094" y="246379"/>
                  </a:lnTo>
                  <a:lnTo>
                    <a:pt x="371728" y="247649"/>
                  </a:lnTo>
                  <a:lnTo>
                    <a:pt x="372491" y="248919"/>
                  </a:lnTo>
                  <a:lnTo>
                    <a:pt x="373379" y="250189"/>
                  </a:lnTo>
                  <a:lnTo>
                    <a:pt x="373761" y="250189"/>
                  </a:lnTo>
                  <a:lnTo>
                    <a:pt x="374015" y="251459"/>
                  </a:lnTo>
                  <a:lnTo>
                    <a:pt x="374523" y="251459"/>
                  </a:lnTo>
                  <a:lnTo>
                    <a:pt x="376300" y="253999"/>
                  </a:lnTo>
                  <a:lnTo>
                    <a:pt x="376809" y="255269"/>
                  </a:lnTo>
                  <a:lnTo>
                    <a:pt x="385445" y="243839"/>
                  </a:lnTo>
                  <a:lnTo>
                    <a:pt x="380345" y="238759"/>
                  </a:lnTo>
                  <a:lnTo>
                    <a:pt x="374935" y="232409"/>
                  </a:lnTo>
                  <a:lnTo>
                    <a:pt x="371107" y="229869"/>
                  </a:lnTo>
                  <a:close/>
                </a:path>
                <a:path w="455295" h="358139">
                  <a:moveTo>
                    <a:pt x="209518" y="139699"/>
                  </a:moveTo>
                  <a:lnTo>
                    <a:pt x="200822" y="139699"/>
                  </a:lnTo>
                  <a:lnTo>
                    <a:pt x="191770" y="140969"/>
                  </a:lnTo>
                  <a:lnTo>
                    <a:pt x="159021" y="173989"/>
                  </a:lnTo>
                  <a:lnTo>
                    <a:pt x="156406" y="191769"/>
                  </a:lnTo>
                  <a:lnTo>
                    <a:pt x="157861" y="200659"/>
                  </a:lnTo>
                  <a:lnTo>
                    <a:pt x="185882" y="231139"/>
                  </a:lnTo>
                  <a:lnTo>
                    <a:pt x="194103" y="233679"/>
                  </a:lnTo>
                  <a:lnTo>
                    <a:pt x="202682" y="233679"/>
                  </a:lnTo>
                  <a:lnTo>
                    <a:pt x="220204" y="228599"/>
                  </a:lnTo>
                  <a:lnTo>
                    <a:pt x="227790" y="223519"/>
                  </a:lnTo>
                  <a:lnTo>
                    <a:pt x="230415" y="220979"/>
                  </a:lnTo>
                  <a:lnTo>
                    <a:pt x="198374" y="220979"/>
                  </a:lnTo>
                  <a:lnTo>
                    <a:pt x="191007" y="219709"/>
                  </a:lnTo>
                  <a:lnTo>
                    <a:pt x="184530" y="215899"/>
                  </a:lnTo>
                  <a:lnTo>
                    <a:pt x="177926" y="212089"/>
                  </a:lnTo>
                  <a:lnTo>
                    <a:pt x="173736" y="207009"/>
                  </a:lnTo>
                  <a:lnTo>
                    <a:pt x="171703" y="198119"/>
                  </a:lnTo>
                  <a:lnTo>
                    <a:pt x="171013" y="191769"/>
                  </a:lnTo>
                  <a:lnTo>
                    <a:pt x="171799" y="185419"/>
                  </a:lnTo>
                  <a:lnTo>
                    <a:pt x="198120" y="153669"/>
                  </a:lnTo>
                  <a:lnTo>
                    <a:pt x="205994" y="151129"/>
                  </a:lnTo>
                  <a:lnTo>
                    <a:pt x="234500" y="151129"/>
                  </a:lnTo>
                  <a:lnTo>
                    <a:pt x="233336" y="149859"/>
                  </a:lnTo>
                  <a:lnTo>
                    <a:pt x="225932" y="144779"/>
                  </a:lnTo>
                  <a:lnTo>
                    <a:pt x="217880" y="140969"/>
                  </a:lnTo>
                  <a:lnTo>
                    <a:pt x="209518" y="139699"/>
                  </a:lnTo>
                  <a:close/>
                </a:path>
                <a:path w="455295" h="358139">
                  <a:moveTo>
                    <a:pt x="234500" y="151129"/>
                  </a:moveTo>
                  <a:lnTo>
                    <a:pt x="205994" y="151129"/>
                  </a:lnTo>
                  <a:lnTo>
                    <a:pt x="213232" y="152399"/>
                  </a:lnTo>
                  <a:lnTo>
                    <a:pt x="219582" y="156209"/>
                  </a:lnTo>
                  <a:lnTo>
                    <a:pt x="226187" y="160019"/>
                  </a:lnTo>
                  <a:lnTo>
                    <a:pt x="230504" y="165099"/>
                  </a:lnTo>
                  <a:lnTo>
                    <a:pt x="232664" y="172719"/>
                  </a:lnTo>
                  <a:lnTo>
                    <a:pt x="233545" y="179069"/>
                  </a:lnTo>
                  <a:lnTo>
                    <a:pt x="232949" y="185419"/>
                  </a:lnTo>
                  <a:lnTo>
                    <a:pt x="206375" y="218439"/>
                  </a:lnTo>
                  <a:lnTo>
                    <a:pt x="198374" y="220979"/>
                  </a:lnTo>
                  <a:lnTo>
                    <a:pt x="230415" y="220979"/>
                  </a:lnTo>
                  <a:lnTo>
                    <a:pt x="246975" y="182879"/>
                  </a:lnTo>
                  <a:lnTo>
                    <a:pt x="245999" y="173989"/>
                  </a:lnTo>
                  <a:lnTo>
                    <a:pt x="243381" y="165099"/>
                  </a:lnTo>
                  <a:lnTo>
                    <a:pt x="239156" y="156209"/>
                  </a:lnTo>
                  <a:lnTo>
                    <a:pt x="234500" y="151129"/>
                  </a:lnTo>
                  <a:close/>
                </a:path>
                <a:path w="455295" h="358139">
                  <a:moveTo>
                    <a:pt x="322213" y="210819"/>
                  </a:moveTo>
                  <a:lnTo>
                    <a:pt x="305562" y="210819"/>
                  </a:lnTo>
                  <a:lnTo>
                    <a:pt x="309118" y="212089"/>
                  </a:lnTo>
                  <a:lnTo>
                    <a:pt x="312800" y="213359"/>
                  </a:lnTo>
                  <a:lnTo>
                    <a:pt x="316102" y="214629"/>
                  </a:lnTo>
                  <a:lnTo>
                    <a:pt x="319277" y="215899"/>
                  </a:lnTo>
                  <a:lnTo>
                    <a:pt x="322213" y="210819"/>
                  </a:lnTo>
                  <a:close/>
                </a:path>
                <a:path w="455295" h="358139">
                  <a:moveTo>
                    <a:pt x="308228" y="198119"/>
                  </a:moveTo>
                  <a:lnTo>
                    <a:pt x="297561" y="198119"/>
                  </a:lnTo>
                  <a:lnTo>
                    <a:pt x="291211" y="200659"/>
                  </a:lnTo>
                  <a:lnTo>
                    <a:pt x="288290" y="201929"/>
                  </a:lnTo>
                  <a:lnTo>
                    <a:pt x="285623" y="203199"/>
                  </a:lnTo>
                  <a:lnTo>
                    <a:pt x="323976" y="203199"/>
                  </a:lnTo>
                  <a:lnTo>
                    <a:pt x="320167" y="200659"/>
                  </a:lnTo>
                  <a:lnTo>
                    <a:pt x="308228" y="198119"/>
                  </a:lnTo>
                  <a:close/>
                </a:path>
                <a:path w="455295" h="358139">
                  <a:moveTo>
                    <a:pt x="185912" y="73659"/>
                  </a:moveTo>
                  <a:lnTo>
                    <a:pt x="167894" y="73659"/>
                  </a:lnTo>
                  <a:lnTo>
                    <a:pt x="164719" y="78739"/>
                  </a:lnTo>
                  <a:lnTo>
                    <a:pt x="104648" y="182879"/>
                  </a:lnTo>
                  <a:lnTo>
                    <a:pt x="118364" y="190499"/>
                  </a:lnTo>
                  <a:lnTo>
                    <a:pt x="185912" y="73659"/>
                  </a:lnTo>
                  <a:close/>
                </a:path>
                <a:path w="455295" h="358139">
                  <a:moveTo>
                    <a:pt x="89025" y="20319"/>
                  </a:moveTo>
                  <a:lnTo>
                    <a:pt x="77089" y="20319"/>
                  </a:lnTo>
                  <a:lnTo>
                    <a:pt x="75537" y="26669"/>
                  </a:lnTo>
                  <a:lnTo>
                    <a:pt x="73533" y="35559"/>
                  </a:lnTo>
                  <a:lnTo>
                    <a:pt x="71052" y="48259"/>
                  </a:lnTo>
                  <a:lnTo>
                    <a:pt x="68072" y="64769"/>
                  </a:lnTo>
                  <a:lnTo>
                    <a:pt x="54864" y="148589"/>
                  </a:lnTo>
                  <a:lnTo>
                    <a:pt x="67564" y="156209"/>
                  </a:lnTo>
                  <a:lnTo>
                    <a:pt x="88028" y="139699"/>
                  </a:lnTo>
                  <a:lnTo>
                    <a:pt x="68452" y="139699"/>
                  </a:lnTo>
                  <a:lnTo>
                    <a:pt x="69691" y="135889"/>
                  </a:lnTo>
                  <a:lnTo>
                    <a:pt x="71500" y="126999"/>
                  </a:lnTo>
                  <a:lnTo>
                    <a:pt x="73882" y="114299"/>
                  </a:lnTo>
                  <a:lnTo>
                    <a:pt x="76835" y="97789"/>
                  </a:lnTo>
                  <a:lnTo>
                    <a:pt x="89025" y="20319"/>
                  </a:lnTo>
                  <a:close/>
                </a:path>
                <a:path w="455295" h="358139">
                  <a:moveTo>
                    <a:pt x="168655" y="57149"/>
                  </a:moveTo>
                  <a:lnTo>
                    <a:pt x="100838" y="111759"/>
                  </a:lnTo>
                  <a:lnTo>
                    <a:pt x="88386" y="121919"/>
                  </a:lnTo>
                  <a:lnTo>
                    <a:pt x="78851" y="130809"/>
                  </a:lnTo>
                  <a:lnTo>
                    <a:pt x="72245" y="135889"/>
                  </a:lnTo>
                  <a:lnTo>
                    <a:pt x="68452" y="139699"/>
                  </a:lnTo>
                  <a:lnTo>
                    <a:pt x="88028" y="139699"/>
                  </a:lnTo>
                  <a:lnTo>
                    <a:pt x="135254" y="101599"/>
                  </a:lnTo>
                  <a:lnTo>
                    <a:pt x="162432" y="78739"/>
                  </a:lnTo>
                  <a:lnTo>
                    <a:pt x="167894" y="73659"/>
                  </a:lnTo>
                  <a:lnTo>
                    <a:pt x="185912" y="73659"/>
                  </a:lnTo>
                  <a:lnTo>
                    <a:pt x="188849" y="68579"/>
                  </a:lnTo>
                  <a:lnTo>
                    <a:pt x="168655" y="57149"/>
                  </a:lnTo>
                  <a:close/>
                </a:path>
                <a:path w="455295" h="358139">
                  <a:moveTo>
                    <a:pt x="70485" y="0"/>
                  </a:moveTo>
                  <a:lnTo>
                    <a:pt x="0" y="121919"/>
                  </a:lnTo>
                  <a:lnTo>
                    <a:pt x="13716" y="129539"/>
                  </a:lnTo>
                  <a:lnTo>
                    <a:pt x="77089" y="20319"/>
                  </a:lnTo>
                  <a:lnTo>
                    <a:pt x="89025" y="20319"/>
                  </a:lnTo>
                  <a:lnTo>
                    <a:pt x="90424" y="11429"/>
                  </a:lnTo>
                  <a:lnTo>
                    <a:pt x="70485"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2" name="object 12"/>
            <p:cNvPicPr/>
            <p:nvPr/>
          </p:nvPicPr>
          <p:blipFill>
            <a:blip r:embed="rId5" cstate="print"/>
            <a:stretch>
              <a:fillRect/>
            </a:stretch>
          </p:blipFill>
          <p:spPr>
            <a:xfrm>
              <a:off x="7974456" y="4375277"/>
              <a:ext cx="623189" cy="544957"/>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A58B-C737-1F9B-B69C-AD58FC2D5570}"/>
              </a:ext>
            </a:extLst>
          </p:cNvPr>
          <p:cNvSpPr>
            <a:spLocks noGrp="1"/>
          </p:cNvSpPr>
          <p:nvPr>
            <p:ph type="title"/>
          </p:nvPr>
        </p:nvSpPr>
        <p:spPr>
          <a:xfrm>
            <a:off x="664029" y="296841"/>
            <a:ext cx="10515600" cy="1325563"/>
          </a:xfrm>
        </p:spPr>
        <p:txBody>
          <a:bodyPr/>
          <a:lstStyle/>
          <a:p>
            <a:r>
              <a:rPr lang="en-US" dirty="0"/>
              <a:t>Why should we care for computations</a:t>
            </a:r>
          </a:p>
        </p:txBody>
      </p:sp>
      <p:sp>
        <p:nvSpPr>
          <p:cNvPr id="9" name="TextBox 8">
            <a:extLst>
              <a:ext uri="{FF2B5EF4-FFF2-40B4-BE49-F238E27FC236}">
                <a16:creationId xmlns:a16="http://schemas.microsoft.com/office/drawing/2014/main" id="{A231397A-EB61-B4DD-6875-141D45527E96}"/>
              </a:ext>
            </a:extLst>
          </p:cNvPr>
          <p:cNvSpPr txBox="1"/>
          <p:nvPr/>
        </p:nvSpPr>
        <p:spPr>
          <a:xfrm>
            <a:off x="439302" y="1841801"/>
            <a:ext cx="10965053" cy="3416320"/>
          </a:xfrm>
          <a:prstGeom prst="rect">
            <a:avLst/>
          </a:prstGeom>
          <a:noFill/>
        </p:spPr>
        <p:txBody>
          <a:bodyPr wrap="none" rtlCol="0">
            <a:spAutoFit/>
          </a:bodyPr>
          <a:lstStyle/>
          <a:p>
            <a:pPr marL="285750" indent="-285750">
              <a:buFont typeface="Arial" panose="020B0604020202020204" pitchFamily="34" charset="0"/>
              <a:buChar char="•"/>
            </a:pPr>
            <a:r>
              <a:rPr lang="en-US" sz="2400" dirty="0"/>
              <a:t>Reduction of experiments and material development timeframe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Theoretical models have often beat experiments in discovery.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It is the only way to understand basic fundamental physics.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Develop advanced models to predict many material properties of interest accurately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Its cool </a:t>
            </a:r>
            <a:r>
              <a:rPr lang="en-US" sz="2400" dirty="0">
                <a:sym typeface="Wingdings" pitchFamily="2" charset="2"/>
              </a:rPr>
              <a:t> </a:t>
            </a:r>
            <a:endParaRPr lang="en-US" sz="2400" dirty="0"/>
          </a:p>
        </p:txBody>
      </p:sp>
    </p:spTree>
    <p:extLst>
      <p:ext uri="{BB962C8B-B14F-4D97-AF65-F5344CB8AC3E}">
        <p14:creationId xmlns:p14="http://schemas.microsoft.com/office/powerpoint/2010/main" val="2874041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75" dirty="0"/>
              <a:t>Summary</a:t>
            </a:r>
            <a:r>
              <a:rPr spc="-120" dirty="0"/>
              <a:t> </a:t>
            </a:r>
            <a:r>
              <a:rPr dirty="0"/>
              <a:t>of</a:t>
            </a:r>
            <a:r>
              <a:rPr spc="-105" dirty="0"/>
              <a:t> </a:t>
            </a:r>
            <a:r>
              <a:rPr spc="-70" dirty="0"/>
              <a:t>Central</a:t>
            </a:r>
            <a:r>
              <a:rPr spc="-105" dirty="0"/>
              <a:t> </a:t>
            </a:r>
            <a:r>
              <a:rPr spc="-95" dirty="0"/>
              <a:t>force</a:t>
            </a:r>
            <a:r>
              <a:rPr spc="-114" dirty="0"/>
              <a:t> </a:t>
            </a:r>
            <a:r>
              <a:rPr spc="-85" dirty="0"/>
              <a:t>potentials</a:t>
            </a:r>
          </a:p>
        </p:txBody>
      </p:sp>
      <p:pic>
        <p:nvPicPr>
          <p:cNvPr id="3" name="object 3"/>
          <p:cNvPicPr/>
          <p:nvPr/>
        </p:nvPicPr>
        <p:blipFill>
          <a:blip r:embed="rId2" cstate="print"/>
          <a:stretch>
            <a:fillRect/>
          </a:stretch>
        </p:blipFill>
        <p:spPr>
          <a:xfrm>
            <a:off x="1709927" y="1386840"/>
            <a:ext cx="8772143" cy="47152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29768"/>
            <a:ext cx="8583930" cy="697230"/>
          </a:xfrm>
          <a:prstGeom prst="rect">
            <a:avLst/>
          </a:prstGeom>
        </p:spPr>
        <p:txBody>
          <a:bodyPr vert="horz" wrap="square" lIns="0" tIns="13335" rIns="0" bIns="0" rtlCol="0">
            <a:spAutoFit/>
          </a:bodyPr>
          <a:lstStyle/>
          <a:p>
            <a:pPr marL="12700">
              <a:lnSpc>
                <a:spcPct val="100000"/>
              </a:lnSpc>
              <a:spcBef>
                <a:spcPts val="105"/>
              </a:spcBef>
            </a:pPr>
            <a:r>
              <a:rPr spc="-180" dirty="0"/>
              <a:t>Advantages</a:t>
            </a:r>
            <a:r>
              <a:rPr spc="30" dirty="0"/>
              <a:t> </a:t>
            </a:r>
            <a:r>
              <a:rPr spc="380" dirty="0"/>
              <a:t>&amp;</a:t>
            </a:r>
            <a:r>
              <a:rPr spc="70" dirty="0"/>
              <a:t> </a:t>
            </a:r>
            <a:r>
              <a:rPr spc="-220" dirty="0"/>
              <a:t>disadvantages</a:t>
            </a:r>
            <a:r>
              <a:rPr spc="40" dirty="0"/>
              <a:t> </a:t>
            </a:r>
            <a:r>
              <a:rPr dirty="0"/>
              <a:t>of</a:t>
            </a:r>
            <a:r>
              <a:rPr spc="75" dirty="0"/>
              <a:t> </a:t>
            </a:r>
            <a:r>
              <a:rPr spc="-165" dirty="0"/>
              <a:t>CFP</a:t>
            </a:r>
          </a:p>
        </p:txBody>
      </p:sp>
      <p:sp>
        <p:nvSpPr>
          <p:cNvPr id="3" name="object 3"/>
          <p:cNvSpPr txBox="1"/>
          <p:nvPr/>
        </p:nvSpPr>
        <p:spPr>
          <a:xfrm>
            <a:off x="376834" y="1064619"/>
            <a:ext cx="11015345" cy="4923271"/>
          </a:xfrm>
          <a:prstGeom prst="rect">
            <a:avLst/>
          </a:prstGeom>
        </p:spPr>
        <p:txBody>
          <a:bodyPr vert="horz" wrap="square" lIns="0" tIns="50165" rIns="0" bIns="0" rtlCol="0">
            <a:spAutoFit/>
          </a:bodyPr>
          <a:lstStyle/>
          <a:p>
            <a:pPr marL="227965" marR="9059545" lvl="0" indent="-227965" algn="r" defTabSz="914400" eaLnBrk="1" fontAlgn="auto" latinLnBrk="0" hangingPunct="1">
              <a:lnSpc>
                <a:spcPct val="100000"/>
              </a:lnSpc>
              <a:spcBef>
                <a:spcPts val="395"/>
              </a:spcBef>
              <a:spcAft>
                <a:spcPts val="0"/>
              </a:spcAft>
              <a:buClrTx/>
              <a:buSzTx/>
              <a:buFontTx/>
              <a:buChar char="•"/>
              <a:tabLst>
                <a:tab pos="227965" algn="l"/>
              </a:tabLst>
              <a:defRPr/>
            </a:pPr>
            <a:r>
              <a:rPr kumimoji="0" sz="2800" b="0" i="0" u="none" strike="noStrike" kern="0" cap="none" spc="-140" normalizeH="0" baseline="0" noProof="0" dirty="0">
                <a:ln>
                  <a:noFill/>
                </a:ln>
                <a:solidFill>
                  <a:sysClr val="windowText" lastClr="000000"/>
                </a:solidFill>
                <a:effectLst/>
                <a:uLnTx/>
                <a:uFillTx/>
                <a:latin typeface="Arial"/>
                <a:cs typeface="Arial"/>
              </a:rPr>
              <a:t>Advantages</a:t>
            </a:r>
            <a:endParaRPr kumimoji="0" sz="2800" b="0" i="0" u="none" strike="noStrike" kern="0" cap="none" spc="0" normalizeH="0" baseline="0" noProof="0" dirty="0">
              <a:ln>
                <a:noFill/>
              </a:ln>
              <a:solidFill>
                <a:sysClr val="windowText" lastClr="000000"/>
              </a:solidFill>
              <a:effectLst/>
              <a:uLnTx/>
              <a:uFillTx/>
              <a:latin typeface="Arial"/>
              <a:cs typeface="Arial"/>
            </a:endParaRPr>
          </a:p>
          <a:p>
            <a:pPr marL="227329" marR="9061450" lvl="1" indent="-227329" algn="r" defTabSz="914400" eaLnBrk="1" fontAlgn="auto" latinLnBrk="0" hangingPunct="1">
              <a:lnSpc>
                <a:spcPct val="100000"/>
              </a:lnSpc>
              <a:spcBef>
                <a:spcPts val="254"/>
              </a:spcBef>
              <a:spcAft>
                <a:spcPts val="0"/>
              </a:spcAft>
              <a:buClrTx/>
              <a:buSzTx/>
              <a:buFontTx/>
              <a:buChar char="•"/>
              <a:tabLst>
                <a:tab pos="227329" algn="l"/>
              </a:tabLst>
              <a:defRPr/>
            </a:pPr>
            <a:r>
              <a:rPr kumimoji="0" sz="2400" b="0" i="0" u="none" strike="noStrike" kern="0" cap="none" spc="-10" normalizeH="0" baseline="0" noProof="0" dirty="0">
                <a:ln>
                  <a:noFill/>
                </a:ln>
                <a:solidFill>
                  <a:sysClr val="windowText" lastClr="000000"/>
                </a:solidFill>
                <a:effectLst/>
                <a:uLnTx/>
                <a:uFillTx/>
                <a:latin typeface="Arial"/>
                <a:cs typeface="Arial"/>
              </a:rPr>
              <a:t>Simplicity</a:t>
            </a:r>
            <a:endParaRPr kumimoji="0" sz="2400" b="0" i="0" u="none" strike="noStrike" kern="0" cap="none" spc="0" normalizeH="0" baseline="0" noProof="0" dirty="0">
              <a:ln>
                <a:noFill/>
              </a:ln>
              <a:solidFill>
                <a:sysClr val="windowText" lastClr="000000"/>
              </a:solidFill>
              <a:effectLst/>
              <a:uLnTx/>
              <a:uFillTx/>
              <a:latin typeface="Arial"/>
              <a:cs typeface="Arial"/>
            </a:endParaRPr>
          </a:p>
          <a:p>
            <a:pPr marL="697230" marR="0" lvl="1" indent="-227329" defTabSz="914400" eaLnBrk="1" fontAlgn="auto" latinLnBrk="0" hangingPunct="1">
              <a:lnSpc>
                <a:spcPct val="100000"/>
              </a:lnSpc>
              <a:spcBef>
                <a:spcPts val="215"/>
              </a:spcBef>
              <a:spcAft>
                <a:spcPts val="0"/>
              </a:spcAft>
              <a:buClrTx/>
              <a:buSzTx/>
              <a:buFontTx/>
              <a:buChar char="•"/>
              <a:tabLst>
                <a:tab pos="697230" algn="l"/>
              </a:tabLst>
              <a:defRPr/>
            </a:pPr>
            <a:r>
              <a:rPr kumimoji="0" sz="2400" b="0" i="0" u="none" strike="noStrike" kern="0" cap="none" spc="0" normalizeH="0" baseline="0" noProof="0" dirty="0">
                <a:ln>
                  <a:noFill/>
                </a:ln>
                <a:solidFill>
                  <a:sysClr val="windowText" lastClr="000000"/>
                </a:solidFill>
                <a:effectLst/>
                <a:uLnTx/>
                <a:uFillTx/>
                <a:latin typeface="Arial"/>
                <a:cs typeface="Arial"/>
              </a:rPr>
              <a:t>Ability</a:t>
            </a:r>
            <a:r>
              <a:rPr kumimoji="0" sz="2400" b="0" i="0" u="none" strike="noStrike" kern="0" cap="none" spc="30" normalizeH="0" baseline="0" noProof="0" dirty="0">
                <a:ln>
                  <a:noFill/>
                </a:ln>
                <a:solidFill>
                  <a:sysClr val="windowText" lastClr="000000"/>
                </a:solidFill>
                <a:effectLst/>
                <a:uLnTx/>
                <a:uFillTx/>
                <a:latin typeface="Arial"/>
                <a:cs typeface="Arial"/>
              </a:rPr>
              <a:t> </a:t>
            </a:r>
            <a:r>
              <a:rPr kumimoji="0" sz="2400" b="0" i="0" u="none" strike="noStrike" kern="0" cap="none" spc="0" normalizeH="0" baseline="0" noProof="0" dirty="0">
                <a:ln>
                  <a:noFill/>
                </a:ln>
                <a:solidFill>
                  <a:sysClr val="windowText" lastClr="000000"/>
                </a:solidFill>
                <a:effectLst/>
                <a:uLnTx/>
                <a:uFillTx/>
                <a:latin typeface="Arial"/>
                <a:cs typeface="Arial"/>
              </a:rPr>
              <a:t>to</a:t>
            </a:r>
            <a:r>
              <a:rPr kumimoji="0" sz="2400" b="0" i="0" u="none" strike="noStrike" kern="0" cap="none" spc="35" normalizeH="0" baseline="0" noProof="0" dirty="0">
                <a:ln>
                  <a:noFill/>
                </a:ln>
                <a:solidFill>
                  <a:sysClr val="windowText" lastClr="000000"/>
                </a:solidFill>
                <a:effectLst/>
                <a:uLnTx/>
                <a:uFillTx/>
                <a:latin typeface="Arial"/>
                <a:cs typeface="Arial"/>
              </a:rPr>
              <a:t> </a:t>
            </a:r>
            <a:r>
              <a:rPr kumimoji="0" sz="2400" b="0" i="0" u="none" strike="noStrike" kern="0" cap="none" spc="-105" normalizeH="0" baseline="0" noProof="0" dirty="0">
                <a:ln>
                  <a:noFill/>
                </a:ln>
                <a:solidFill>
                  <a:sysClr val="windowText" lastClr="000000"/>
                </a:solidFill>
                <a:effectLst/>
                <a:uLnTx/>
                <a:uFillTx/>
                <a:latin typeface="Arial"/>
                <a:cs typeface="Arial"/>
              </a:rPr>
              <a:t>make</a:t>
            </a:r>
            <a:r>
              <a:rPr kumimoji="0" sz="2400" b="0" i="0" u="none" strike="noStrike" kern="0" cap="none" spc="20" normalizeH="0" baseline="0" noProof="0" dirty="0">
                <a:ln>
                  <a:noFill/>
                </a:ln>
                <a:solidFill>
                  <a:sysClr val="windowText" lastClr="000000"/>
                </a:solidFill>
                <a:effectLst/>
                <a:uLnTx/>
                <a:uFillTx/>
                <a:latin typeface="Arial"/>
                <a:cs typeface="Arial"/>
              </a:rPr>
              <a:t> </a:t>
            </a:r>
            <a:r>
              <a:rPr kumimoji="0" sz="2400" b="0" i="0" u="none" strike="noStrike" kern="0" cap="none" spc="-195" normalizeH="0" baseline="0" noProof="0" dirty="0">
                <a:ln>
                  <a:noFill/>
                </a:ln>
                <a:solidFill>
                  <a:sysClr val="windowText" lastClr="000000"/>
                </a:solidFill>
                <a:effectLst/>
                <a:uLnTx/>
                <a:uFillTx/>
                <a:latin typeface="Arial"/>
                <a:cs typeface="Arial"/>
              </a:rPr>
              <a:t>easy</a:t>
            </a:r>
            <a:r>
              <a:rPr kumimoji="0" sz="2400" b="0" i="0" u="none" strike="noStrike" kern="0" cap="none" spc="30" normalizeH="0" baseline="0" noProof="0" dirty="0">
                <a:ln>
                  <a:noFill/>
                </a:ln>
                <a:solidFill>
                  <a:sysClr val="windowText" lastClr="000000"/>
                </a:solidFill>
                <a:effectLst/>
                <a:uLnTx/>
                <a:uFillTx/>
                <a:latin typeface="Arial"/>
                <a:cs typeface="Arial"/>
              </a:rPr>
              <a:t> </a:t>
            </a:r>
            <a:r>
              <a:rPr kumimoji="0" sz="2400" b="0" i="0" u="none" strike="noStrike" kern="0" cap="none" spc="-114" normalizeH="0" baseline="0" noProof="0" dirty="0">
                <a:ln>
                  <a:noFill/>
                </a:ln>
                <a:solidFill>
                  <a:sysClr val="windowText" lastClr="000000"/>
                </a:solidFill>
                <a:effectLst/>
                <a:uLnTx/>
                <a:uFillTx/>
                <a:latin typeface="Arial"/>
                <a:cs typeface="Arial"/>
              </a:rPr>
              <a:t>models</a:t>
            </a:r>
            <a:r>
              <a:rPr kumimoji="0" sz="2400" b="0" i="0" u="none" strike="noStrike" kern="0" cap="none" spc="35" normalizeH="0" baseline="0" noProof="0" dirty="0">
                <a:ln>
                  <a:noFill/>
                </a:ln>
                <a:solidFill>
                  <a:sysClr val="windowText" lastClr="000000"/>
                </a:solidFill>
                <a:effectLst/>
                <a:uLnTx/>
                <a:uFillTx/>
                <a:latin typeface="Arial"/>
                <a:cs typeface="Arial"/>
              </a:rPr>
              <a:t> </a:t>
            </a:r>
            <a:r>
              <a:rPr kumimoji="0" sz="2400" b="0" i="0" u="none" strike="noStrike" kern="0" cap="none" spc="-60" normalizeH="0" baseline="0" noProof="0" dirty="0">
                <a:ln>
                  <a:noFill/>
                </a:ln>
                <a:solidFill>
                  <a:sysClr val="windowText" lastClr="000000"/>
                </a:solidFill>
                <a:effectLst/>
                <a:uLnTx/>
                <a:uFillTx/>
                <a:latin typeface="Arial"/>
                <a:cs typeface="Arial"/>
              </a:rPr>
              <a:t>and</a:t>
            </a:r>
            <a:r>
              <a:rPr kumimoji="0" sz="2400" b="0" i="0" u="none" strike="noStrike" kern="0" cap="none" spc="30" normalizeH="0" baseline="0" noProof="0" dirty="0">
                <a:ln>
                  <a:noFill/>
                </a:ln>
                <a:solidFill>
                  <a:sysClr val="windowText" lastClr="000000"/>
                </a:solidFill>
                <a:effectLst/>
                <a:uLnTx/>
                <a:uFillTx/>
                <a:latin typeface="Arial"/>
                <a:cs typeface="Arial"/>
              </a:rPr>
              <a:t> </a:t>
            </a:r>
            <a:r>
              <a:rPr kumimoji="0" sz="2400" b="0" i="0" u="none" strike="noStrike" kern="0" cap="none" spc="-45" normalizeH="0" baseline="0" noProof="0" dirty="0">
                <a:ln>
                  <a:noFill/>
                </a:ln>
                <a:solidFill>
                  <a:sysClr val="windowText" lastClr="000000"/>
                </a:solidFill>
                <a:effectLst/>
                <a:uLnTx/>
                <a:uFillTx/>
                <a:latin typeface="Arial"/>
                <a:cs typeface="Arial"/>
              </a:rPr>
              <a:t>hypothetical</a:t>
            </a:r>
            <a:r>
              <a:rPr kumimoji="0" sz="2400" b="0" i="0" u="none" strike="noStrike" kern="0" cap="none" spc="35" normalizeH="0" baseline="0" noProof="0" dirty="0">
                <a:ln>
                  <a:noFill/>
                </a:ln>
                <a:solidFill>
                  <a:sysClr val="windowText" lastClr="000000"/>
                </a:solidFill>
                <a:effectLst/>
                <a:uLnTx/>
                <a:uFillTx/>
                <a:latin typeface="Arial"/>
                <a:cs typeface="Arial"/>
              </a:rPr>
              <a:t> </a:t>
            </a:r>
            <a:r>
              <a:rPr kumimoji="0" sz="2400" b="0" i="0" u="none" strike="noStrike" kern="0" cap="none" spc="-10" normalizeH="0" baseline="0" noProof="0" dirty="0">
                <a:ln>
                  <a:noFill/>
                </a:ln>
                <a:solidFill>
                  <a:sysClr val="windowText" lastClr="000000"/>
                </a:solidFill>
                <a:effectLst/>
                <a:uLnTx/>
                <a:uFillTx/>
                <a:latin typeface="Arial"/>
                <a:cs typeface="Arial"/>
              </a:rPr>
              <a:t>systems</a:t>
            </a:r>
            <a:endParaRPr kumimoji="0" sz="2400" b="0" i="0" u="none" strike="noStrike" kern="0" cap="none" spc="0" normalizeH="0" baseline="0" noProof="0" dirty="0">
              <a:ln>
                <a:noFill/>
              </a:ln>
              <a:solidFill>
                <a:sysClr val="windowText" lastClr="000000"/>
              </a:solidFill>
              <a:effectLst/>
              <a:uLnTx/>
              <a:uFillTx/>
              <a:latin typeface="Arial"/>
              <a:cs typeface="Arial"/>
            </a:endParaRPr>
          </a:p>
          <a:p>
            <a:pPr marL="697230" marR="0" lvl="1" indent="-227329" defTabSz="914400" eaLnBrk="1" fontAlgn="auto" latinLnBrk="0" hangingPunct="1">
              <a:lnSpc>
                <a:spcPct val="100000"/>
              </a:lnSpc>
              <a:spcBef>
                <a:spcPts val="204"/>
              </a:spcBef>
              <a:spcAft>
                <a:spcPts val="0"/>
              </a:spcAft>
              <a:buClrTx/>
              <a:buSzTx/>
              <a:buFontTx/>
              <a:buChar char="•"/>
              <a:tabLst>
                <a:tab pos="697230" algn="l"/>
              </a:tabLst>
              <a:defRPr/>
            </a:pPr>
            <a:r>
              <a:rPr kumimoji="0" sz="2400" b="0" i="0" u="none" strike="noStrike" kern="0" cap="none" spc="-55" normalizeH="0" baseline="0" noProof="0" dirty="0">
                <a:ln>
                  <a:noFill/>
                </a:ln>
                <a:solidFill>
                  <a:sysClr val="windowText" lastClr="000000"/>
                </a:solidFill>
                <a:effectLst/>
                <a:uLnTx/>
                <a:uFillTx/>
                <a:latin typeface="Arial"/>
                <a:cs typeface="Arial"/>
              </a:rPr>
              <a:t>Computational</a:t>
            </a:r>
            <a:r>
              <a:rPr lang="en-US" sz="2400" kern="0" spc="-35" dirty="0">
                <a:solidFill>
                  <a:sysClr val="windowText" lastClr="000000"/>
                </a:solidFill>
                <a:latin typeface="Arial"/>
                <a:cs typeface="Arial"/>
              </a:rPr>
              <a:t> ease</a:t>
            </a:r>
            <a:endParaRPr kumimoji="0" sz="2400" b="0" i="0" u="none" strike="noStrike" kern="0" cap="none" spc="0" normalizeH="0" baseline="0" noProof="0" dirty="0">
              <a:ln>
                <a:noFill/>
              </a:ln>
              <a:solidFill>
                <a:sysClr val="windowText" lastClr="000000"/>
              </a:solidFill>
              <a:effectLst/>
              <a:uLnTx/>
              <a:uFillTx/>
              <a:latin typeface="Arial"/>
              <a:cs typeface="Arial"/>
            </a:endParaRPr>
          </a:p>
          <a:p>
            <a:pPr marL="0" marR="0" lvl="1" indent="0" defTabSz="914400" eaLnBrk="1" fontAlgn="auto" latinLnBrk="0" hangingPunct="1">
              <a:lnSpc>
                <a:spcPct val="100000"/>
              </a:lnSpc>
              <a:spcBef>
                <a:spcPts val="1885"/>
              </a:spcBef>
              <a:spcAft>
                <a:spcPts val="0"/>
              </a:spcAft>
              <a:buClrTx/>
              <a:buSzTx/>
              <a:buFont typeface="Arial"/>
              <a:buChar char="•"/>
              <a:tabLst/>
              <a:defRPr/>
            </a:pPr>
            <a:endParaRPr kumimoji="0" sz="2400" b="0" i="0" u="none" strike="noStrike" kern="0" cap="none" spc="0" normalizeH="0" baseline="0" noProof="0" dirty="0">
              <a:ln>
                <a:noFill/>
              </a:ln>
              <a:solidFill>
                <a:sysClr val="windowText" lastClr="000000"/>
              </a:solidFill>
              <a:effectLst/>
              <a:uLnTx/>
              <a:uFillTx/>
              <a:latin typeface="Arial"/>
              <a:cs typeface="Arial"/>
            </a:endParaRPr>
          </a:p>
          <a:p>
            <a:pPr marL="240665" marR="0" lvl="0" indent="-227965" defTabSz="914400" eaLnBrk="1" fontAlgn="auto" latinLnBrk="0" hangingPunct="1">
              <a:lnSpc>
                <a:spcPct val="100000"/>
              </a:lnSpc>
              <a:spcBef>
                <a:spcPts val="0"/>
              </a:spcBef>
              <a:spcAft>
                <a:spcPts val="0"/>
              </a:spcAft>
              <a:buClrTx/>
              <a:buSzTx/>
              <a:buFontTx/>
              <a:buChar char="•"/>
              <a:tabLst>
                <a:tab pos="240665" algn="l"/>
              </a:tabLst>
              <a:defRPr/>
            </a:pPr>
            <a:r>
              <a:rPr kumimoji="0" sz="2800" b="0" i="0" u="none" strike="noStrike" kern="0" cap="none" spc="-80" normalizeH="0" baseline="0" noProof="0" dirty="0">
                <a:ln>
                  <a:noFill/>
                </a:ln>
                <a:solidFill>
                  <a:sysClr val="windowText" lastClr="000000"/>
                </a:solidFill>
                <a:effectLst/>
                <a:uLnTx/>
                <a:uFillTx/>
                <a:latin typeface="Arial"/>
                <a:cs typeface="Arial"/>
              </a:rPr>
              <a:t>Disadvantages</a:t>
            </a:r>
            <a:endParaRPr kumimoji="0" sz="2800" b="0" i="0" u="none" strike="noStrike" kern="0" cap="none" spc="0" normalizeH="0" baseline="0" noProof="0" dirty="0">
              <a:ln>
                <a:noFill/>
              </a:ln>
              <a:solidFill>
                <a:sysClr val="windowText" lastClr="000000"/>
              </a:solidFill>
              <a:effectLst/>
              <a:uLnTx/>
              <a:uFillTx/>
              <a:latin typeface="Arial"/>
              <a:cs typeface="Arial"/>
            </a:endParaRPr>
          </a:p>
          <a:p>
            <a:pPr marL="697230" marR="0" lvl="1" indent="-227329" defTabSz="914400" eaLnBrk="1" fontAlgn="auto" latinLnBrk="0" hangingPunct="1">
              <a:lnSpc>
                <a:spcPct val="100000"/>
              </a:lnSpc>
              <a:spcBef>
                <a:spcPts val="265"/>
              </a:spcBef>
              <a:spcAft>
                <a:spcPts val="0"/>
              </a:spcAft>
              <a:buClrTx/>
              <a:buSzTx/>
              <a:buFontTx/>
              <a:buChar char="•"/>
              <a:tabLst>
                <a:tab pos="697230" algn="l"/>
              </a:tabLst>
              <a:defRPr/>
            </a:pPr>
            <a:r>
              <a:rPr kumimoji="0" sz="2400" b="0" i="0" u="none" strike="noStrike" kern="0" cap="none" spc="-60" normalizeH="0" baseline="0" noProof="0" dirty="0">
                <a:ln>
                  <a:noFill/>
                </a:ln>
                <a:solidFill>
                  <a:sysClr val="windowText" lastClr="000000"/>
                </a:solidFill>
                <a:effectLst/>
                <a:uLnTx/>
                <a:uFillTx/>
                <a:latin typeface="Arial"/>
                <a:cs typeface="Arial"/>
              </a:rPr>
              <a:t>Problem</a:t>
            </a:r>
            <a:r>
              <a:rPr kumimoji="0" sz="2400" b="0" i="0" u="none" strike="noStrike" kern="0" cap="none" spc="-20" normalizeH="0" baseline="0" noProof="0" dirty="0">
                <a:ln>
                  <a:noFill/>
                </a:ln>
                <a:solidFill>
                  <a:sysClr val="windowText" lastClr="000000"/>
                </a:solidFill>
                <a:effectLst/>
                <a:uLnTx/>
                <a:uFillTx/>
                <a:latin typeface="Arial"/>
                <a:cs typeface="Arial"/>
              </a:rPr>
              <a:t> </a:t>
            </a:r>
            <a:r>
              <a:rPr kumimoji="0" sz="2400" b="0" i="0" u="none" strike="noStrike" kern="0" cap="none" spc="0" normalizeH="0" baseline="0" noProof="0" dirty="0">
                <a:ln>
                  <a:noFill/>
                </a:ln>
                <a:solidFill>
                  <a:sysClr val="windowText" lastClr="000000"/>
                </a:solidFill>
                <a:effectLst/>
                <a:uLnTx/>
                <a:uFillTx/>
                <a:latin typeface="Arial"/>
                <a:cs typeface="Arial"/>
              </a:rPr>
              <a:t>of </a:t>
            </a:r>
            <a:r>
              <a:rPr kumimoji="0" sz="2400" b="0" i="0" u="none" strike="noStrike" kern="0" cap="none" spc="-10" normalizeH="0" baseline="0" noProof="0" dirty="0">
                <a:ln>
                  <a:noFill/>
                </a:ln>
                <a:solidFill>
                  <a:sysClr val="windowText" lastClr="000000"/>
                </a:solidFill>
                <a:effectLst/>
                <a:uLnTx/>
                <a:uFillTx/>
                <a:latin typeface="Arial"/>
                <a:cs typeface="Arial"/>
              </a:rPr>
              <a:t>accuracy</a:t>
            </a:r>
            <a:endParaRPr kumimoji="0" sz="2400" b="0" i="0" u="none" strike="noStrike" kern="0" cap="none" spc="0" normalizeH="0" baseline="0" noProof="0" dirty="0">
              <a:ln>
                <a:noFill/>
              </a:ln>
              <a:solidFill>
                <a:sysClr val="windowText" lastClr="000000"/>
              </a:solidFill>
              <a:effectLst/>
              <a:uLnTx/>
              <a:uFillTx/>
              <a:latin typeface="Arial"/>
              <a:cs typeface="Arial"/>
            </a:endParaRPr>
          </a:p>
          <a:p>
            <a:pPr marL="697230" marR="5080" lvl="1" indent="-227329" defTabSz="914400" eaLnBrk="1" fontAlgn="auto" latinLnBrk="0" hangingPunct="1">
              <a:lnSpc>
                <a:spcPct val="90100"/>
              </a:lnSpc>
              <a:spcBef>
                <a:spcPts val="490"/>
              </a:spcBef>
              <a:spcAft>
                <a:spcPts val="0"/>
              </a:spcAft>
              <a:buClrTx/>
              <a:buSzTx/>
              <a:buFontTx/>
              <a:buChar char="•"/>
              <a:tabLst>
                <a:tab pos="698500" algn="l"/>
              </a:tabLst>
              <a:defRPr/>
            </a:pPr>
            <a:r>
              <a:rPr kumimoji="0" sz="2400" b="0" i="0" u="none" strike="noStrike" kern="0" cap="none" spc="0" normalizeH="0" baseline="0" noProof="0" dirty="0">
                <a:ln>
                  <a:noFill/>
                </a:ln>
                <a:solidFill>
                  <a:sysClr val="windowText" lastClr="000000"/>
                </a:solidFill>
                <a:effectLst/>
                <a:uLnTx/>
                <a:uFillTx/>
                <a:latin typeface="Arial"/>
                <a:cs typeface="Arial"/>
              </a:rPr>
              <a:t>The</a:t>
            </a:r>
            <a:r>
              <a:rPr kumimoji="0" sz="2400" b="0" i="0" u="none" strike="noStrike" kern="0" cap="none" spc="-40" normalizeH="0" baseline="0" noProof="0" dirty="0">
                <a:ln>
                  <a:noFill/>
                </a:ln>
                <a:solidFill>
                  <a:sysClr val="windowText" lastClr="000000"/>
                </a:solidFill>
                <a:effectLst/>
                <a:uLnTx/>
                <a:uFillTx/>
                <a:latin typeface="Arial"/>
                <a:cs typeface="Arial"/>
              </a:rPr>
              <a:t> </a:t>
            </a:r>
            <a:r>
              <a:rPr kumimoji="0" sz="2400" b="0" i="0" u="none" strike="noStrike" kern="0" cap="none" spc="-190" normalizeH="0" baseline="0" noProof="0" dirty="0">
                <a:ln>
                  <a:noFill/>
                </a:ln>
                <a:solidFill>
                  <a:sysClr val="windowText" lastClr="000000"/>
                </a:solidFill>
                <a:effectLst/>
                <a:uLnTx/>
                <a:uFillTx/>
                <a:latin typeface="Arial"/>
                <a:cs typeface="Arial"/>
              </a:rPr>
              <a:t>use</a:t>
            </a:r>
            <a:r>
              <a:rPr kumimoji="0" sz="2400" b="0" i="0" u="none" strike="noStrike" kern="0" cap="none" spc="20" normalizeH="0" baseline="0" noProof="0" dirty="0">
                <a:ln>
                  <a:noFill/>
                </a:ln>
                <a:solidFill>
                  <a:sysClr val="windowText" lastClr="000000"/>
                </a:solidFill>
                <a:effectLst/>
                <a:uLnTx/>
                <a:uFillTx/>
                <a:latin typeface="Arial"/>
                <a:cs typeface="Arial"/>
              </a:rPr>
              <a:t> </a:t>
            </a:r>
            <a:r>
              <a:rPr kumimoji="0" sz="2400" b="0" i="0" u="none" strike="noStrike" kern="0" cap="none" spc="0" normalizeH="0" baseline="0" noProof="0" dirty="0">
                <a:ln>
                  <a:noFill/>
                </a:ln>
                <a:solidFill>
                  <a:sysClr val="windowText" lastClr="000000"/>
                </a:solidFill>
                <a:effectLst/>
                <a:uLnTx/>
                <a:uFillTx/>
                <a:latin typeface="Arial"/>
                <a:cs typeface="Arial"/>
              </a:rPr>
              <a:t>of</a:t>
            </a:r>
            <a:r>
              <a:rPr kumimoji="0" sz="2400" b="0" i="0" u="none" strike="noStrike" kern="0" cap="none" spc="5" normalizeH="0" baseline="0" noProof="0" dirty="0">
                <a:ln>
                  <a:noFill/>
                </a:ln>
                <a:solidFill>
                  <a:sysClr val="windowText" lastClr="000000"/>
                </a:solidFill>
                <a:effectLst/>
                <a:uLnTx/>
                <a:uFillTx/>
                <a:latin typeface="Arial"/>
                <a:cs typeface="Arial"/>
              </a:rPr>
              <a:t> </a:t>
            </a:r>
            <a:r>
              <a:rPr kumimoji="0" sz="2400" b="0" i="0" u="none" strike="noStrike" kern="0" cap="none" spc="0" normalizeH="0" baseline="0" noProof="0" dirty="0">
                <a:ln>
                  <a:noFill/>
                </a:ln>
                <a:solidFill>
                  <a:sysClr val="windowText" lastClr="000000"/>
                </a:solidFill>
                <a:effectLst/>
                <a:uLnTx/>
                <a:uFillTx/>
                <a:latin typeface="Arial"/>
                <a:cs typeface="Arial"/>
              </a:rPr>
              <a:t>the </a:t>
            </a:r>
            <a:r>
              <a:rPr kumimoji="0" sz="2400" b="0" i="0" u="none" strike="noStrike" kern="0" cap="none" spc="-100" normalizeH="0" baseline="0" noProof="0" dirty="0">
                <a:ln>
                  <a:noFill/>
                </a:ln>
                <a:solidFill>
                  <a:sysClr val="windowText" lastClr="000000"/>
                </a:solidFill>
                <a:effectLst/>
                <a:uLnTx/>
                <a:uFillTx/>
                <a:latin typeface="Arial"/>
                <a:cs typeface="Arial"/>
              </a:rPr>
              <a:t>common</a:t>
            </a:r>
            <a:r>
              <a:rPr kumimoji="0" sz="2400" b="0" i="0" u="none" strike="noStrike" kern="0" cap="none" spc="-15" normalizeH="0" baseline="0" noProof="0" dirty="0">
                <a:ln>
                  <a:noFill/>
                </a:ln>
                <a:solidFill>
                  <a:sysClr val="windowText" lastClr="000000"/>
                </a:solidFill>
                <a:effectLst/>
                <a:uLnTx/>
                <a:uFillTx/>
                <a:latin typeface="Arial"/>
                <a:cs typeface="Arial"/>
              </a:rPr>
              <a:t> </a:t>
            </a:r>
            <a:r>
              <a:rPr kumimoji="0" sz="2400" b="0" i="0" u="none" strike="noStrike" kern="0" cap="none" spc="-114" normalizeH="0" baseline="0" noProof="0" dirty="0">
                <a:ln>
                  <a:noFill/>
                </a:ln>
                <a:solidFill>
                  <a:sysClr val="windowText" lastClr="000000"/>
                </a:solidFill>
                <a:effectLst/>
                <a:uLnTx/>
                <a:uFillTx/>
                <a:latin typeface="Arial"/>
                <a:cs typeface="Arial"/>
              </a:rPr>
              <a:t>Lennard-</a:t>
            </a:r>
            <a:r>
              <a:rPr kumimoji="0" sz="2400" b="0" i="0" u="none" strike="noStrike" kern="0" cap="none" spc="-145" normalizeH="0" baseline="0" noProof="0" dirty="0">
                <a:ln>
                  <a:noFill/>
                </a:ln>
                <a:solidFill>
                  <a:sysClr val="windowText" lastClr="000000"/>
                </a:solidFill>
                <a:effectLst/>
                <a:uLnTx/>
                <a:uFillTx/>
                <a:latin typeface="Arial"/>
                <a:cs typeface="Arial"/>
              </a:rPr>
              <a:t>Jones</a:t>
            </a:r>
            <a:r>
              <a:rPr kumimoji="0" sz="2400" b="0" i="0" u="none" strike="noStrike" kern="0" cap="none" spc="15" normalizeH="0" baseline="0" noProof="0" dirty="0">
                <a:ln>
                  <a:noFill/>
                </a:ln>
                <a:solidFill>
                  <a:sysClr val="windowText" lastClr="000000"/>
                </a:solidFill>
                <a:effectLst/>
                <a:uLnTx/>
                <a:uFillTx/>
                <a:latin typeface="Arial"/>
                <a:cs typeface="Arial"/>
              </a:rPr>
              <a:t> </a:t>
            </a:r>
            <a:r>
              <a:rPr kumimoji="0" sz="2400" b="0" i="0" u="none" strike="noStrike" kern="0" cap="none" spc="-10" normalizeH="0" baseline="0" noProof="0" dirty="0">
                <a:ln>
                  <a:noFill/>
                </a:ln>
                <a:solidFill>
                  <a:sysClr val="windowText" lastClr="000000"/>
                </a:solidFill>
                <a:effectLst/>
                <a:uLnTx/>
                <a:uFillTx/>
                <a:latin typeface="Arial"/>
                <a:cs typeface="Arial"/>
              </a:rPr>
              <a:t>potential</a:t>
            </a:r>
            <a:r>
              <a:rPr kumimoji="0" sz="2400" b="0" i="0" u="none" strike="noStrike" kern="0" cap="none" spc="0" normalizeH="0" baseline="0" noProof="0" dirty="0">
                <a:ln>
                  <a:noFill/>
                </a:ln>
                <a:solidFill>
                  <a:sysClr val="windowText" lastClr="000000"/>
                </a:solidFill>
                <a:effectLst/>
                <a:uLnTx/>
                <a:uFillTx/>
                <a:latin typeface="Arial"/>
                <a:cs typeface="Arial"/>
              </a:rPr>
              <a:t> limited</a:t>
            </a:r>
            <a:r>
              <a:rPr kumimoji="0" sz="2400" b="0" i="0" u="none" strike="noStrike" kern="0" cap="none" spc="-20" normalizeH="0" baseline="0" noProof="0" dirty="0">
                <a:ln>
                  <a:noFill/>
                </a:ln>
                <a:solidFill>
                  <a:sysClr val="windowText" lastClr="000000"/>
                </a:solidFill>
                <a:effectLst/>
                <a:uLnTx/>
                <a:uFillTx/>
                <a:latin typeface="Arial"/>
                <a:cs typeface="Arial"/>
              </a:rPr>
              <a:t> </a:t>
            </a:r>
            <a:r>
              <a:rPr kumimoji="0" sz="2400" b="0" i="0" u="none" strike="noStrike" kern="0" cap="none" spc="0" normalizeH="0" baseline="0" noProof="0" dirty="0">
                <a:ln>
                  <a:noFill/>
                </a:ln>
                <a:solidFill>
                  <a:sysClr val="windowText" lastClr="000000"/>
                </a:solidFill>
                <a:effectLst/>
                <a:uLnTx/>
                <a:uFillTx/>
                <a:latin typeface="Arial"/>
                <a:cs typeface="Arial"/>
              </a:rPr>
              <a:t>to</a:t>
            </a:r>
            <a:r>
              <a:rPr kumimoji="0" sz="2400" b="0" i="0" u="none" strike="noStrike" kern="0" cap="none" spc="5" normalizeH="0" baseline="0" noProof="0" dirty="0">
                <a:ln>
                  <a:noFill/>
                </a:ln>
                <a:solidFill>
                  <a:sysClr val="windowText" lastClr="000000"/>
                </a:solidFill>
                <a:effectLst/>
                <a:uLnTx/>
                <a:uFillTx/>
                <a:latin typeface="Arial"/>
                <a:cs typeface="Arial"/>
              </a:rPr>
              <a:t> </a:t>
            </a:r>
            <a:r>
              <a:rPr kumimoji="0" sz="2400" b="0" i="0" u="none" strike="noStrike" kern="0" cap="none" spc="0" normalizeH="0" baseline="0" noProof="0" dirty="0">
                <a:ln>
                  <a:noFill/>
                </a:ln>
                <a:solidFill>
                  <a:sysClr val="windowText" lastClr="000000"/>
                </a:solidFill>
                <a:effectLst/>
                <a:uLnTx/>
                <a:uFillTx/>
                <a:latin typeface="Arial"/>
                <a:cs typeface="Arial"/>
              </a:rPr>
              <a:t>inert </a:t>
            </a:r>
            <a:r>
              <a:rPr kumimoji="0" sz="2400" b="0" i="0" u="none" strike="noStrike" kern="0" cap="none" spc="-180" normalizeH="0" baseline="0" noProof="0" dirty="0">
                <a:ln>
                  <a:noFill/>
                </a:ln>
                <a:solidFill>
                  <a:sysClr val="windowText" lastClr="000000"/>
                </a:solidFill>
                <a:effectLst/>
                <a:uLnTx/>
                <a:uFillTx/>
                <a:latin typeface="Arial"/>
                <a:cs typeface="Arial"/>
              </a:rPr>
              <a:t>gases,</a:t>
            </a:r>
            <a:r>
              <a:rPr kumimoji="0" sz="2400" b="0" i="0" u="none" strike="noStrike" kern="0" cap="none" spc="15" normalizeH="0" baseline="0" noProof="0" dirty="0">
                <a:ln>
                  <a:noFill/>
                </a:ln>
                <a:solidFill>
                  <a:sysClr val="windowText" lastClr="000000"/>
                </a:solidFill>
                <a:effectLst/>
                <a:uLnTx/>
                <a:uFillTx/>
                <a:latin typeface="Arial"/>
                <a:cs typeface="Arial"/>
              </a:rPr>
              <a:t> </a:t>
            </a:r>
            <a:r>
              <a:rPr kumimoji="0" sz="2400" b="0" i="0" u="none" strike="noStrike" kern="0" cap="none" spc="-125" normalizeH="0" baseline="0" noProof="0" dirty="0">
                <a:ln>
                  <a:noFill/>
                </a:ln>
                <a:solidFill>
                  <a:sysClr val="windowText" lastClr="000000"/>
                </a:solidFill>
                <a:effectLst/>
                <a:uLnTx/>
                <a:uFillTx/>
                <a:latin typeface="Arial"/>
                <a:cs typeface="Arial"/>
              </a:rPr>
              <a:t>where</a:t>
            </a:r>
            <a:r>
              <a:rPr kumimoji="0" sz="2400" b="0" i="0" u="none" strike="noStrike" kern="0" cap="none" spc="0" normalizeH="0" baseline="0" noProof="0" dirty="0">
                <a:ln>
                  <a:noFill/>
                </a:ln>
                <a:solidFill>
                  <a:sysClr val="windowText" lastClr="000000"/>
                </a:solidFill>
                <a:effectLst/>
                <a:uLnTx/>
                <a:uFillTx/>
                <a:latin typeface="Arial"/>
                <a:cs typeface="Arial"/>
              </a:rPr>
              <a:t> </a:t>
            </a:r>
            <a:r>
              <a:rPr kumimoji="0" sz="2400" b="0" i="0" u="none" strike="noStrike" kern="0" cap="none" spc="-25" normalizeH="0" baseline="0" noProof="0" dirty="0">
                <a:ln>
                  <a:noFill/>
                </a:ln>
                <a:solidFill>
                  <a:sysClr val="windowText" lastClr="000000"/>
                </a:solidFill>
                <a:effectLst/>
                <a:uLnTx/>
                <a:uFillTx/>
                <a:latin typeface="Arial"/>
                <a:cs typeface="Arial"/>
              </a:rPr>
              <a:t>no 	</a:t>
            </a:r>
            <a:r>
              <a:rPr kumimoji="0" sz="2400" b="0" i="0" u="none" strike="noStrike" kern="0" cap="none" spc="-95" normalizeH="0" baseline="0" noProof="0" dirty="0">
                <a:ln>
                  <a:noFill/>
                </a:ln>
                <a:solidFill>
                  <a:sysClr val="windowText" lastClr="000000"/>
                </a:solidFill>
                <a:effectLst/>
                <a:uLnTx/>
                <a:uFillTx/>
                <a:latin typeface="Arial"/>
                <a:cs typeface="Arial"/>
              </a:rPr>
              <a:t>electrons</a:t>
            </a:r>
            <a:r>
              <a:rPr kumimoji="0" sz="2400" b="0" i="0" u="none" strike="noStrike" kern="0" cap="none" spc="-20" normalizeH="0" baseline="0" noProof="0" dirty="0">
                <a:ln>
                  <a:noFill/>
                </a:ln>
                <a:solidFill>
                  <a:sysClr val="windowText" lastClr="000000"/>
                </a:solidFill>
                <a:effectLst/>
                <a:uLnTx/>
                <a:uFillTx/>
                <a:latin typeface="Arial"/>
                <a:cs typeface="Arial"/>
              </a:rPr>
              <a:t> </a:t>
            </a:r>
            <a:r>
              <a:rPr kumimoji="0" sz="2400" b="0" i="0" u="none" strike="noStrike" kern="0" cap="none" spc="-80" normalizeH="0" baseline="0" noProof="0" dirty="0">
                <a:ln>
                  <a:noFill/>
                </a:ln>
                <a:solidFill>
                  <a:sysClr val="windowText" lastClr="000000"/>
                </a:solidFill>
                <a:effectLst/>
                <a:uLnTx/>
                <a:uFillTx/>
                <a:latin typeface="Arial"/>
                <a:cs typeface="Arial"/>
              </a:rPr>
              <a:t>are</a:t>
            </a:r>
            <a:r>
              <a:rPr kumimoji="0" sz="2400" b="0" i="0" u="none" strike="noStrike" kern="0" cap="none" spc="-10" normalizeH="0" baseline="0" noProof="0" dirty="0">
                <a:ln>
                  <a:noFill/>
                </a:ln>
                <a:solidFill>
                  <a:sysClr val="windowText" lastClr="000000"/>
                </a:solidFill>
                <a:effectLst/>
                <a:uLnTx/>
                <a:uFillTx/>
                <a:latin typeface="Arial"/>
                <a:cs typeface="Arial"/>
              </a:rPr>
              <a:t> </a:t>
            </a:r>
            <a:r>
              <a:rPr kumimoji="0" sz="2400" b="0" i="0" u="none" strike="noStrike" kern="0" cap="none" spc="-90" normalizeH="0" baseline="0" noProof="0" dirty="0">
                <a:ln>
                  <a:noFill/>
                </a:ln>
                <a:solidFill>
                  <a:sysClr val="windowText" lastClr="000000"/>
                </a:solidFill>
                <a:effectLst/>
                <a:uLnTx/>
                <a:uFillTx/>
                <a:latin typeface="Arial"/>
                <a:cs typeface="Arial"/>
              </a:rPr>
              <a:t>available</a:t>
            </a:r>
            <a:r>
              <a:rPr kumimoji="0" sz="2400" b="0" i="0" u="none" strike="noStrike" kern="0" cap="none" spc="-10" normalizeH="0" baseline="0" noProof="0" dirty="0">
                <a:ln>
                  <a:noFill/>
                </a:ln>
                <a:solidFill>
                  <a:sysClr val="windowText" lastClr="000000"/>
                </a:solidFill>
                <a:effectLst/>
                <a:uLnTx/>
                <a:uFillTx/>
                <a:latin typeface="Arial"/>
                <a:cs typeface="Arial"/>
              </a:rPr>
              <a:t> </a:t>
            </a:r>
            <a:r>
              <a:rPr kumimoji="0" sz="2400" b="0" i="0" u="none" strike="noStrike" kern="0" cap="none" spc="0" normalizeH="0" baseline="0" noProof="0" dirty="0">
                <a:ln>
                  <a:noFill/>
                </a:ln>
                <a:solidFill>
                  <a:sysClr val="windowText" lastClr="000000"/>
                </a:solidFill>
                <a:effectLst/>
                <a:uLnTx/>
                <a:uFillTx/>
                <a:latin typeface="Arial"/>
                <a:cs typeface="Arial"/>
              </a:rPr>
              <a:t>for </a:t>
            </a:r>
            <a:r>
              <a:rPr kumimoji="0" sz="2400" b="0" i="0" u="none" strike="noStrike" kern="0" cap="none" spc="-75" normalizeH="0" baseline="0" noProof="0" dirty="0">
                <a:ln>
                  <a:noFill/>
                </a:ln>
                <a:solidFill>
                  <a:sysClr val="windowText" lastClr="000000"/>
                </a:solidFill>
                <a:effectLst/>
                <a:uLnTx/>
                <a:uFillTx/>
                <a:latin typeface="Arial"/>
                <a:cs typeface="Arial"/>
              </a:rPr>
              <a:t>bonding</a:t>
            </a:r>
            <a:r>
              <a:rPr kumimoji="0" sz="2400" b="0" i="0" u="none" strike="noStrike" kern="0" cap="none" spc="-15" normalizeH="0" baseline="0" noProof="0" dirty="0">
                <a:ln>
                  <a:noFill/>
                </a:ln>
                <a:solidFill>
                  <a:sysClr val="windowText" lastClr="000000"/>
                </a:solidFill>
                <a:effectLst/>
                <a:uLnTx/>
                <a:uFillTx/>
                <a:latin typeface="Arial"/>
                <a:cs typeface="Arial"/>
              </a:rPr>
              <a:t> </a:t>
            </a:r>
            <a:r>
              <a:rPr kumimoji="0" sz="2400" b="0" i="0" u="none" strike="noStrike" kern="0" cap="none" spc="204" normalizeH="0" baseline="0" noProof="0" dirty="0">
                <a:ln>
                  <a:noFill/>
                </a:ln>
                <a:solidFill>
                  <a:sysClr val="windowText" lastClr="000000"/>
                </a:solidFill>
                <a:effectLst/>
                <a:uLnTx/>
                <a:uFillTx/>
                <a:latin typeface="Arial"/>
                <a:cs typeface="Arial"/>
              </a:rPr>
              <a:t>&amp;</a:t>
            </a:r>
            <a:r>
              <a:rPr kumimoji="0" sz="2400" b="0" i="0" u="none" strike="noStrike" kern="0" cap="none" spc="0" normalizeH="0" baseline="0" noProof="0" dirty="0">
                <a:ln>
                  <a:noFill/>
                </a:ln>
                <a:solidFill>
                  <a:sysClr val="windowText" lastClr="000000"/>
                </a:solidFill>
                <a:effectLst/>
                <a:uLnTx/>
                <a:uFillTx/>
                <a:latin typeface="Arial"/>
                <a:cs typeface="Arial"/>
              </a:rPr>
              <a:t> </a:t>
            </a:r>
            <a:r>
              <a:rPr kumimoji="0" sz="2400" b="0" i="0" u="none" strike="noStrike" kern="0" cap="none" spc="-65" normalizeH="0" baseline="0" noProof="0" dirty="0">
                <a:ln>
                  <a:noFill/>
                </a:ln>
                <a:solidFill>
                  <a:sysClr val="windowText" lastClr="000000"/>
                </a:solidFill>
                <a:effectLst/>
                <a:uLnTx/>
                <a:uFillTx/>
                <a:latin typeface="Arial"/>
                <a:cs typeface="Arial"/>
              </a:rPr>
              <a:t>atoms</a:t>
            </a:r>
            <a:r>
              <a:rPr kumimoji="0" sz="2400" b="0" i="0" u="none" strike="noStrike" kern="0" cap="none" spc="-10" normalizeH="0" baseline="0" noProof="0" dirty="0">
                <a:ln>
                  <a:noFill/>
                </a:ln>
                <a:solidFill>
                  <a:sysClr val="windowText" lastClr="000000"/>
                </a:solidFill>
                <a:effectLst/>
                <a:uLnTx/>
                <a:uFillTx/>
                <a:latin typeface="Arial"/>
                <a:cs typeface="Arial"/>
              </a:rPr>
              <a:t> </a:t>
            </a:r>
            <a:r>
              <a:rPr kumimoji="0" sz="2400" b="0" i="0" u="none" strike="noStrike" kern="0" cap="none" spc="-85" normalizeH="0" baseline="0" noProof="0" dirty="0">
                <a:ln>
                  <a:noFill/>
                </a:ln>
                <a:solidFill>
                  <a:sysClr val="windowText" lastClr="000000"/>
                </a:solidFill>
                <a:effectLst/>
                <a:uLnTx/>
                <a:uFillTx/>
                <a:latin typeface="Arial"/>
                <a:cs typeface="Arial"/>
              </a:rPr>
              <a:t>are</a:t>
            </a:r>
            <a:r>
              <a:rPr kumimoji="0" sz="2400" b="0" i="0" u="none" strike="noStrike" kern="0" cap="none" spc="-15" normalizeH="0" baseline="0" noProof="0" dirty="0">
                <a:ln>
                  <a:noFill/>
                </a:ln>
                <a:solidFill>
                  <a:sysClr val="windowText" lastClr="000000"/>
                </a:solidFill>
                <a:effectLst/>
                <a:uLnTx/>
                <a:uFillTx/>
                <a:latin typeface="Arial"/>
                <a:cs typeface="Arial"/>
              </a:rPr>
              <a:t> </a:t>
            </a:r>
            <a:r>
              <a:rPr kumimoji="0" sz="2400" b="0" i="0" u="none" strike="noStrike" kern="0" cap="none" spc="-10" normalizeH="0" baseline="0" noProof="0" dirty="0">
                <a:ln>
                  <a:noFill/>
                </a:ln>
                <a:solidFill>
                  <a:sysClr val="windowText" lastClr="000000"/>
                </a:solidFill>
                <a:effectLst/>
                <a:uLnTx/>
                <a:uFillTx/>
                <a:latin typeface="Arial"/>
                <a:cs typeface="Arial"/>
              </a:rPr>
              <a:t>attracted</a:t>
            </a:r>
            <a:r>
              <a:rPr kumimoji="0" sz="2400" b="0" i="0" u="none" strike="noStrike" kern="0" cap="none" spc="-15" normalizeH="0" baseline="0" noProof="0" dirty="0">
                <a:ln>
                  <a:noFill/>
                </a:ln>
                <a:solidFill>
                  <a:sysClr val="windowText" lastClr="000000"/>
                </a:solidFill>
                <a:effectLst/>
                <a:uLnTx/>
                <a:uFillTx/>
                <a:latin typeface="Arial"/>
                <a:cs typeface="Arial"/>
              </a:rPr>
              <a:t> </a:t>
            </a:r>
            <a:r>
              <a:rPr kumimoji="0" sz="2400" b="0" i="0" u="none" strike="noStrike" kern="0" cap="none" spc="0" normalizeH="0" baseline="0" noProof="0" dirty="0">
                <a:ln>
                  <a:noFill/>
                </a:ln>
                <a:solidFill>
                  <a:sysClr val="windowText" lastClr="000000"/>
                </a:solidFill>
                <a:effectLst/>
                <a:uLnTx/>
                <a:uFillTx/>
                <a:latin typeface="Arial"/>
                <a:cs typeface="Arial"/>
              </a:rPr>
              <a:t>to</a:t>
            </a:r>
            <a:r>
              <a:rPr kumimoji="0" sz="2400" b="0" i="0" u="none" strike="noStrike" kern="0" cap="none" spc="-15" normalizeH="0" baseline="0" noProof="0" dirty="0">
                <a:ln>
                  <a:noFill/>
                </a:ln>
                <a:solidFill>
                  <a:sysClr val="windowText" lastClr="000000"/>
                </a:solidFill>
                <a:effectLst/>
                <a:uLnTx/>
                <a:uFillTx/>
                <a:latin typeface="Arial"/>
                <a:cs typeface="Arial"/>
              </a:rPr>
              <a:t> </a:t>
            </a:r>
            <a:r>
              <a:rPr kumimoji="0" sz="2400" b="0" i="0" u="none" strike="noStrike" kern="0" cap="none" spc="-145" normalizeH="0" baseline="0" noProof="0" dirty="0">
                <a:ln>
                  <a:noFill/>
                </a:ln>
                <a:solidFill>
                  <a:sysClr val="windowText" lastClr="000000"/>
                </a:solidFill>
                <a:effectLst/>
                <a:uLnTx/>
                <a:uFillTx/>
                <a:latin typeface="Arial"/>
                <a:cs typeface="Arial"/>
              </a:rPr>
              <a:t>each</a:t>
            </a:r>
            <a:r>
              <a:rPr kumimoji="0" sz="2400" b="0" i="0" u="none" strike="noStrike" kern="0" cap="none" spc="-10" normalizeH="0" baseline="0" noProof="0" dirty="0">
                <a:ln>
                  <a:noFill/>
                </a:ln>
                <a:solidFill>
                  <a:sysClr val="windowText" lastClr="000000"/>
                </a:solidFill>
                <a:effectLst/>
                <a:uLnTx/>
                <a:uFillTx/>
                <a:latin typeface="Arial"/>
                <a:cs typeface="Arial"/>
              </a:rPr>
              <a:t> other </a:t>
            </a:r>
            <a:r>
              <a:rPr kumimoji="0" sz="2400" b="0" i="0" u="none" strike="noStrike" kern="0" cap="none" spc="-20" normalizeH="0" baseline="0" noProof="0" dirty="0">
                <a:ln>
                  <a:noFill/>
                </a:ln>
                <a:solidFill>
                  <a:sysClr val="windowText" lastClr="000000"/>
                </a:solidFill>
                <a:effectLst/>
                <a:uLnTx/>
                <a:uFillTx/>
                <a:latin typeface="Arial"/>
                <a:cs typeface="Arial"/>
              </a:rPr>
              <a:t>only 	</a:t>
            </a:r>
            <a:r>
              <a:rPr kumimoji="0" sz="2400" b="0" i="0" u="none" strike="noStrike" kern="0" cap="none" spc="-25" normalizeH="0" baseline="0" noProof="0" dirty="0">
                <a:ln>
                  <a:noFill/>
                </a:ln>
                <a:solidFill>
                  <a:sysClr val="windowText" lastClr="000000"/>
                </a:solidFill>
                <a:effectLst/>
                <a:uLnTx/>
                <a:uFillTx/>
                <a:latin typeface="Arial"/>
                <a:cs typeface="Arial"/>
              </a:rPr>
              <a:t>through</a:t>
            </a:r>
            <a:r>
              <a:rPr kumimoji="0" sz="2400" b="0" i="0" u="none" strike="noStrike" kern="0" cap="none" spc="-100" normalizeH="0" baseline="0" noProof="0" dirty="0">
                <a:ln>
                  <a:noFill/>
                </a:ln>
                <a:solidFill>
                  <a:sysClr val="windowText" lastClr="000000"/>
                </a:solidFill>
                <a:effectLst/>
                <a:uLnTx/>
                <a:uFillTx/>
                <a:latin typeface="Arial"/>
                <a:cs typeface="Arial"/>
              </a:rPr>
              <a:t> </a:t>
            </a:r>
            <a:r>
              <a:rPr kumimoji="0" sz="2400" b="0" i="0" u="none" strike="noStrike" kern="0" cap="none" spc="-55" normalizeH="0" baseline="0" noProof="0" dirty="0">
                <a:ln>
                  <a:noFill/>
                </a:ln>
                <a:solidFill>
                  <a:sysClr val="windowText" lastClr="000000"/>
                </a:solidFill>
                <a:effectLst/>
                <a:uLnTx/>
                <a:uFillTx/>
                <a:latin typeface="Arial"/>
                <a:cs typeface="Arial"/>
              </a:rPr>
              <a:t>van</a:t>
            </a:r>
            <a:r>
              <a:rPr kumimoji="0" sz="2400" b="0" i="0" u="none" strike="noStrike" kern="0" cap="none" spc="-95" normalizeH="0" baseline="0" noProof="0" dirty="0">
                <a:ln>
                  <a:noFill/>
                </a:ln>
                <a:solidFill>
                  <a:sysClr val="windowText" lastClr="000000"/>
                </a:solidFill>
                <a:effectLst/>
                <a:uLnTx/>
                <a:uFillTx/>
                <a:latin typeface="Arial"/>
                <a:cs typeface="Arial"/>
              </a:rPr>
              <a:t> </a:t>
            </a:r>
            <a:r>
              <a:rPr kumimoji="0" sz="2400" b="0" i="0" u="none" strike="noStrike" kern="0" cap="none" spc="-45" normalizeH="0" baseline="0" noProof="0" dirty="0">
                <a:ln>
                  <a:noFill/>
                </a:ln>
                <a:solidFill>
                  <a:sysClr val="windowText" lastClr="000000"/>
                </a:solidFill>
                <a:effectLst/>
                <a:uLnTx/>
                <a:uFillTx/>
                <a:latin typeface="Arial"/>
                <a:cs typeface="Arial"/>
              </a:rPr>
              <a:t>der</a:t>
            </a:r>
            <a:r>
              <a:rPr kumimoji="0" sz="2400" b="0" i="0" u="none" strike="noStrike" kern="0" cap="none" spc="-95" normalizeH="0" baseline="0" noProof="0" dirty="0">
                <a:ln>
                  <a:noFill/>
                </a:ln>
                <a:solidFill>
                  <a:sysClr val="windowText" lastClr="000000"/>
                </a:solidFill>
                <a:effectLst/>
                <a:uLnTx/>
                <a:uFillTx/>
                <a:latin typeface="Arial"/>
                <a:cs typeface="Arial"/>
              </a:rPr>
              <a:t> Waals</a:t>
            </a:r>
            <a:r>
              <a:rPr kumimoji="0" sz="2400" b="0" i="0" u="none" strike="noStrike" kern="0" cap="none" spc="-70" normalizeH="0" baseline="0" noProof="0" dirty="0">
                <a:ln>
                  <a:noFill/>
                </a:ln>
                <a:solidFill>
                  <a:sysClr val="windowText" lastClr="000000"/>
                </a:solidFill>
                <a:effectLst/>
                <a:uLnTx/>
                <a:uFillTx/>
                <a:latin typeface="Arial"/>
                <a:cs typeface="Arial"/>
              </a:rPr>
              <a:t> </a:t>
            </a:r>
            <a:r>
              <a:rPr kumimoji="0" sz="2400" b="0" i="0" u="none" strike="noStrike" kern="0" cap="none" spc="-10" normalizeH="0" baseline="0" noProof="0" dirty="0">
                <a:ln>
                  <a:noFill/>
                </a:ln>
                <a:solidFill>
                  <a:sysClr val="windowText" lastClr="000000"/>
                </a:solidFill>
                <a:effectLst/>
                <a:uLnTx/>
                <a:uFillTx/>
                <a:latin typeface="Arial"/>
                <a:cs typeface="Arial"/>
              </a:rPr>
              <a:t>forces.</a:t>
            </a:r>
            <a:endParaRPr kumimoji="0" sz="2400" b="0" i="0" u="none" strike="noStrike" kern="0" cap="none" spc="0" normalizeH="0" baseline="0" noProof="0" dirty="0">
              <a:ln>
                <a:noFill/>
              </a:ln>
              <a:solidFill>
                <a:sysClr val="windowText" lastClr="000000"/>
              </a:solidFill>
              <a:effectLst/>
              <a:uLnTx/>
              <a:uFillTx/>
              <a:latin typeface="Arial"/>
              <a:cs typeface="Arial"/>
            </a:endParaRPr>
          </a:p>
          <a:p>
            <a:pPr marL="697230" marR="36830" lvl="1" indent="-227329" defTabSz="914400" eaLnBrk="1" fontAlgn="auto" latinLnBrk="0" hangingPunct="1">
              <a:lnSpc>
                <a:spcPts val="2590"/>
              </a:lnSpc>
              <a:spcBef>
                <a:spcPts val="545"/>
              </a:spcBef>
              <a:spcAft>
                <a:spcPts val="0"/>
              </a:spcAft>
              <a:buClrTx/>
              <a:buSzTx/>
              <a:buFontTx/>
              <a:buChar char="•"/>
              <a:tabLst>
                <a:tab pos="698500" algn="l"/>
              </a:tabLst>
              <a:defRPr/>
            </a:pPr>
            <a:r>
              <a:rPr kumimoji="0" sz="2400" b="0" i="0" u="none" strike="noStrike" kern="0" cap="none" spc="-95" normalizeH="0" baseline="0" noProof="0" dirty="0">
                <a:ln>
                  <a:noFill/>
                </a:ln>
                <a:solidFill>
                  <a:sysClr val="windowText" lastClr="000000"/>
                </a:solidFill>
                <a:effectLst/>
                <a:uLnTx/>
                <a:uFillTx/>
                <a:latin typeface="Arial"/>
                <a:cs typeface="Arial"/>
              </a:rPr>
              <a:t>Problems</a:t>
            </a:r>
            <a:r>
              <a:rPr kumimoji="0" sz="2400" b="0" i="0" u="none" strike="noStrike" kern="0" cap="none" spc="-10" normalizeH="0" baseline="0" noProof="0" dirty="0">
                <a:ln>
                  <a:noFill/>
                </a:ln>
                <a:solidFill>
                  <a:sysClr val="windowText" lastClr="000000"/>
                </a:solidFill>
                <a:effectLst/>
                <a:uLnTx/>
                <a:uFillTx/>
                <a:latin typeface="Arial"/>
                <a:cs typeface="Arial"/>
              </a:rPr>
              <a:t> </a:t>
            </a:r>
            <a:r>
              <a:rPr kumimoji="0" sz="2400" b="0" i="0" u="none" strike="noStrike" kern="0" cap="none" spc="0" normalizeH="0" baseline="0" noProof="0" dirty="0">
                <a:ln>
                  <a:noFill/>
                </a:ln>
                <a:solidFill>
                  <a:sysClr val="windowText" lastClr="000000"/>
                </a:solidFill>
                <a:effectLst/>
                <a:uLnTx/>
                <a:uFillTx/>
                <a:latin typeface="Arial"/>
                <a:cs typeface="Arial"/>
              </a:rPr>
              <a:t>in</a:t>
            </a:r>
            <a:r>
              <a:rPr kumimoji="0" sz="2400" b="0" i="0" u="none" strike="noStrike" kern="0" cap="none" spc="-25" normalizeH="0" baseline="0" noProof="0" dirty="0">
                <a:ln>
                  <a:noFill/>
                </a:ln>
                <a:solidFill>
                  <a:sysClr val="windowText" lastClr="000000"/>
                </a:solidFill>
                <a:effectLst/>
                <a:uLnTx/>
                <a:uFillTx/>
                <a:latin typeface="Arial"/>
                <a:cs typeface="Arial"/>
              </a:rPr>
              <a:t> </a:t>
            </a:r>
            <a:r>
              <a:rPr kumimoji="0" sz="2400" b="0" i="0" u="none" strike="noStrike" kern="0" cap="none" spc="-35" normalizeH="0" baseline="0" noProof="0" dirty="0">
                <a:ln>
                  <a:noFill/>
                </a:ln>
                <a:solidFill>
                  <a:sysClr val="windowText" lastClr="000000"/>
                </a:solidFill>
                <a:effectLst/>
                <a:uLnTx/>
                <a:uFillTx/>
                <a:latin typeface="Arial"/>
                <a:cs typeface="Arial"/>
              </a:rPr>
              <a:t>metallically,</a:t>
            </a:r>
            <a:r>
              <a:rPr kumimoji="0" sz="2400" b="0" i="0" u="none" strike="noStrike" kern="0" cap="none" spc="-40" normalizeH="0" baseline="0" noProof="0" dirty="0">
                <a:ln>
                  <a:noFill/>
                </a:ln>
                <a:solidFill>
                  <a:sysClr val="windowText" lastClr="000000"/>
                </a:solidFill>
                <a:effectLst/>
                <a:uLnTx/>
                <a:uFillTx/>
                <a:latin typeface="Arial"/>
                <a:cs typeface="Arial"/>
              </a:rPr>
              <a:t> </a:t>
            </a:r>
            <a:r>
              <a:rPr kumimoji="0" sz="2400" b="0" i="0" u="none" strike="noStrike" kern="0" cap="none" spc="-35" normalizeH="0" baseline="0" noProof="0" dirty="0">
                <a:ln>
                  <a:noFill/>
                </a:ln>
                <a:solidFill>
                  <a:sysClr val="windowText" lastClr="000000"/>
                </a:solidFill>
                <a:effectLst/>
                <a:uLnTx/>
                <a:uFillTx/>
                <a:latin typeface="Arial"/>
                <a:cs typeface="Arial"/>
              </a:rPr>
              <a:t>ionically</a:t>
            </a:r>
            <a:r>
              <a:rPr kumimoji="0" sz="2400" b="0" i="0" u="none" strike="noStrike" kern="0" cap="none" spc="-15" normalizeH="0" baseline="0" noProof="0" dirty="0">
                <a:ln>
                  <a:noFill/>
                </a:ln>
                <a:solidFill>
                  <a:sysClr val="windowText" lastClr="000000"/>
                </a:solidFill>
                <a:effectLst/>
                <a:uLnTx/>
                <a:uFillTx/>
                <a:latin typeface="Arial"/>
                <a:cs typeface="Arial"/>
              </a:rPr>
              <a:t> </a:t>
            </a:r>
            <a:r>
              <a:rPr kumimoji="0" sz="2400" b="0" i="0" u="none" strike="noStrike" kern="0" cap="none" spc="-60" normalizeH="0" baseline="0" noProof="0" dirty="0">
                <a:ln>
                  <a:noFill/>
                </a:ln>
                <a:solidFill>
                  <a:sysClr val="windowText" lastClr="000000"/>
                </a:solidFill>
                <a:effectLst/>
                <a:uLnTx/>
                <a:uFillTx/>
                <a:latin typeface="Arial"/>
                <a:cs typeface="Arial"/>
              </a:rPr>
              <a:t>and</a:t>
            </a:r>
            <a:r>
              <a:rPr kumimoji="0" sz="2400" b="0" i="0" u="none" strike="noStrike" kern="0" cap="none" spc="-25" normalizeH="0" baseline="0" noProof="0" dirty="0">
                <a:ln>
                  <a:noFill/>
                </a:ln>
                <a:solidFill>
                  <a:sysClr val="windowText" lastClr="000000"/>
                </a:solidFill>
                <a:effectLst/>
                <a:uLnTx/>
                <a:uFillTx/>
                <a:latin typeface="Arial"/>
                <a:cs typeface="Arial"/>
              </a:rPr>
              <a:t> </a:t>
            </a:r>
            <a:r>
              <a:rPr kumimoji="0" sz="2400" b="0" i="0" u="none" strike="noStrike" kern="0" cap="none" spc="-55" normalizeH="0" baseline="0" noProof="0" dirty="0">
                <a:ln>
                  <a:noFill/>
                </a:ln>
                <a:solidFill>
                  <a:sysClr val="windowText" lastClr="000000"/>
                </a:solidFill>
                <a:effectLst/>
                <a:uLnTx/>
                <a:uFillTx/>
                <a:latin typeface="Arial"/>
                <a:cs typeface="Arial"/>
              </a:rPr>
              <a:t>covalently</a:t>
            </a:r>
            <a:r>
              <a:rPr kumimoji="0" sz="2400" b="0" i="0" u="none" strike="noStrike" kern="0" cap="none" spc="-15" normalizeH="0" baseline="0" noProof="0" dirty="0">
                <a:ln>
                  <a:noFill/>
                </a:ln>
                <a:solidFill>
                  <a:sysClr val="windowText" lastClr="000000"/>
                </a:solidFill>
                <a:effectLst/>
                <a:uLnTx/>
                <a:uFillTx/>
                <a:latin typeface="Arial"/>
                <a:cs typeface="Arial"/>
              </a:rPr>
              <a:t> </a:t>
            </a:r>
            <a:r>
              <a:rPr kumimoji="0" sz="2400" b="0" i="0" u="none" strike="noStrike" kern="0" cap="none" spc="-114" normalizeH="0" baseline="0" noProof="0" dirty="0">
                <a:ln>
                  <a:noFill/>
                </a:ln>
                <a:solidFill>
                  <a:sysClr val="windowText" lastClr="000000"/>
                </a:solidFill>
                <a:effectLst/>
                <a:uLnTx/>
                <a:uFillTx/>
                <a:latin typeface="Arial"/>
                <a:cs typeface="Arial"/>
              </a:rPr>
              <a:t>bonded</a:t>
            </a:r>
            <a:r>
              <a:rPr kumimoji="0" sz="2400" b="0" i="0" u="none" strike="noStrike" kern="0" cap="none" spc="-20" normalizeH="0" baseline="0" noProof="0" dirty="0">
                <a:ln>
                  <a:noFill/>
                </a:ln>
                <a:solidFill>
                  <a:sysClr val="windowText" lastClr="000000"/>
                </a:solidFill>
                <a:effectLst/>
                <a:uLnTx/>
                <a:uFillTx/>
                <a:latin typeface="Arial"/>
                <a:cs typeface="Arial"/>
              </a:rPr>
              <a:t> </a:t>
            </a:r>
            <a:r>
              <a:rPr kumimoji="0" sz="2400" b="0" i="0" u="none" strike="noStrike" kern="0" cap="none" spc="-145" normalizeH="0" baseline="0" noProof="0" dirty="0">
                <a:ln>
                  <a:noFill/>
                </a:ln>
                <a:solidFill>
                  <a:sysClr val="windowText" lastClr="000000"/>
                </a:solidFill>
                <a:effectLst/>
                <a:uLnTx/>
                <a:uFillTx/>
                <a:latin typeface="Arial"/>
                <a:cs typeface="Arial"/>
              </a:rPr>
              <a:t>systems</a:t>
            </a:r>
            <a:r>
              <a:rPr kumimoji="0" sz="2400" b="0" i="0" u="none" strike="noStrike" kern="0" cap="none" spc="-15" normalizeH="0" baseline="0" noProof="0" dirty="0">
                <a:ln>
                  <a:noFill/>
                </a:ln>
                <a:solidFill>
                  <a:sysClr val="windowText" lastClr="000000"/>
                </a:solidFill>
                <a:effectLst/>
                <a:uLnTx/>
                <a:uFillTx/>
                <a:latin typeface="Arial"/>
                <a:cs typeface="Arial"/>
              </a:rPr>
              <a:t> </a:t>
            </a:r>
            <a:r>
              <a:rPr kumimoji="0" sz="2400" b="0" i="0" u="none" strike="noStrike" kern="0" cap="none" spc="0" normalizeH="0" baseline="0" noProof="0" dirty="0">
                <a:ln>
                  <a:noFill/>
                </a:ln>
                <a:solidFill>
                  <a:sysClr val="windowText" lastClr="000000"/>
                </a:solidFill>
                <a:effectLst/>
                <a:uLnTx/>
                <a:uFillTx/>
                <a:latin typeface="Arial"/>
                <a:cs typeface="Arial"/>
              </a:rPr>
              <a:t>with</a:t>
            </a:r>
            <a:r>
              <a:rPr kumimoji="0" sz="2400" b="0" i="0" u="none" strike="noStrike" kern="0" cap="none" spc="-25" normalizeH="0" baseline="0" noProof="0" dirty="0">
                <a:ln>
                  <a:noFill/>
                </a:ln>
                <a:solidFill>
                  <a:sysClr val="windowText" lastClr="000000"/>
                </a:solidFill>
                <a:effectLst/>
                <a:uLnTx/>
                <a:uFillTx/>
                <a:latin typeface="Arial"/>
                <a:cs typeface="Arial"/>
              </a:rPr>
              <a:t> </a:t>
            </a:r>
            <a:r>
              <a:rPr kumimoji="0" sz="2400" b="0" i="0" u="none" strike="noStrike" kern="0" cap="none" spc="-100" normalizeH="0" baseline="0" noProof="0" dirty="0">
                <a:ln>
                  <a:noFill/>
                </a:ln>
                <a:solidFill>
                  <a:sysClr val="windowText" lastClr="000000"/>
                </a:solidFill>
                <a:effectLst/>
                <a:uLnTx/>
                <a:uFillTx/>
                <a:latin typeface="Arial"/>
                <a:cs typeface="Arial"/>
              </a:rPr>
              <a:t>respect</a:t>
            </a:r>
            <a:r>
              <a:rPr kumimoji="0" sz="2400" b="0" i="0" u="none" strike="noStrike" kern="0" cap="none" spc="-20" normalizeH="0" baseline="0" noProof="0" dirty="0">
                <a:ln>
                  <a:noFill/>
                </a:ln>
                <a:solidFill>
                  <a:sysClr val="windowText" lastClr="000000"/>
                </a:solidFill>
                <a:effectLst/>
                <a:uLnTx/>
                <a:uFillTx/>
                <a:latin typeface="Arial"/>
                <a:cs typeface="Arial"/>
              </a:rPr>
              <a:t> </a:t>
            </a:r>
            <a:r>
              <a:rPr kumimoji="0" sz="2400" b="0" i="0" u="none" strike="noStrike" kern="0" cap="none" spc="-25" normalizeH="0" baseline="0" noProof="0" dirty="0">
                <a:ln>
                  <a:noFill/>
                </a:ln>
                <a:solidFill>
                  <a:sysClr val="windowText" lastClr="000000"/>
                </a:solidFill>
                <a:effectLst/>
                <a:uLnTx/>
                <a:uFillTx/>
                <a:latin typeface="Arial"/>
                <a:cs typeface="Arial"/>
              </a:rPr>
              <a:t>to 	</a:t>
            </a:r>
            <a:r>
              <a:rPr kumimoji="0" sz="2400" b="0" i="0" u="none" strike="noStrike" kern="0" cap="none" spc="-155" normalizeH="0" baseline="0" noProof="0" dirty="0">
                <a:ln>
                  <a:noFill/>
                </a:ln>
                <a:solidFill>
                  <a:sysClr val="windowText" lastClr="000000"/>
                </a:solidFill>
                <a:effectLst/>
                <a:uLnTx/>
                <a:uFillTx/>
                <a:latin typeface="Arial"/>
                <a:cs typeface="Arial"/>
              </a:rPr>
              <a:t>cohesive</a:t>
            </a:r>
            <a:r>
              <a:rPr kumimoji="0" sz="2400" b="0" i="0" u="none" strike="noStrike" kern="0" cap="none" spc="-15" normalizeH="0" baseline="0" noProof="0" dirty="0">
                <a:ln>
                  <a:noFill/>
                </a:ln>
                <a:solidFill>
                  <a:sysClr val="windowText" lastClr="000000"/>
                </a:solidFill>
                <a:effectLst/>
                <a:uLnTx/>
                <a:uFillTx/>
                <a:latin typeface="Arial"/>
                <a:cs typeface="Arial"/>
              </a:rPr>
              <a:t> </a:t>
            </a:r>
            <a:r>
              <a:rPr kumimoji="0" sz="2400" b="0" i="0" u="none" strike="noStrike" kern="0" cap="none" spc="-100" normalizeH="0" baseline="0" noProof="0" dirty="0">
                <a:ln>
                  <a:noFill/>
                </a:ln>
                <a:solidFill>
                  <a:sysClr val="windowText" lastClr="000000"/>
                </a:solidFill>
                <a:effectLst/>
                <a:uLnTx/>
                <a:uFillTx/>
                <a:latin typeface="Arial"/>
                <a:cs typeface="Arial"/>
              </a:rPr>
              <a:t>energy,</a:t>
            </a:r>
            <a:r>
              <a:rPr kumimoji="0" sz="2400" b="0" i="0" u="none" strike="noStrike" kern="0" cap="none" spc="-65" normalizeH="0" baseline="0" noProof="0" dirty="0">
                <a:ln>
                  <a:noFill/>
                </a:ln>
                <a:solidFill>
                  <a:sysClr val="windowText" lastClr="000000"/>
                </a:solidFill>
                <a:effectLst/>
                <a:uLnTx/>
                <a:uFillTx/>
                <a:latin typeface="Arial"/>
                <a:cs typeface="Arial"/>
              </a:rPr>
              <a:t> </a:t>
            </a:r>
            <a:r>
              <a:rPr kumimoji="0" sz="2400" b="0" i="0" u="none" strike="noStrike" kern="0" cap="none" spc="-55" normalizeH="0" baseline="0" noProof="0" dirty="0">
                <a:ln>
                  <a:noFill/>
                </a:ln>
                <a:solidFill>
                  <a:sysClr val="windowText" lastClr="000000"/>
                </a:solidFill>
                <a:effectLst/>
                <a:uLnTx/>
                <a:uFillTx/>
                <a:latin typeface="Arial"/>
                <a:cs typeface="Arial"/>
              </a:rPr>
              <a:t>elastic</a:t>
            </a:r>
            <a:r>
              <a:rPr kumimoji="0" sz="2400" b="0" i="0" u="none" strike="noStrike" kern="0" cap="none" spc="-65" normalizeH="0" baseline="0" noProof="0" dirty="0">
                <a:ln>
                  <a:noFill/>
                </a:ln>
                <a:solidFill>
                  <a:sysClr val="windowText" lastClr="000000"/>
                </a:solidFill>
                <a:effectLst/>
                <a:uLnTx/>
                <a:uFillTx/>
                <a:latin typeface="Arial"/>
                <a:cs typeface="Arial"/>
              </a:rPr>
              <a:t> constants,</a:t>
            </a:r>
            <a:r>
              <a:rPr kumimoji="0" sz="2400" b="0" i="0" u="none" strike="noStrike" kern="0" cap="none" spc="-50" normalizeH="0" baseline="0" noProof="0" dirty="0">
                <a:ln>
                  <a:noFill/>
                </a:ln>
                <a:solidFill>
                  <a:sysClr val="windowText" lastClr="000000"/>
                </a:solidFill>
                <a:effectLst/>
                <a:uLnTx/>
                <a:uFillTx/>
                <a:latin typeface="Arial"/>
                <a:cs typeface="Arial"/>
              </a:rPr>
              <a:t> </a:t>
            </a:r>
            <a:r>
              <a:rPr kumimoji="0" sz="2400" b="0" i="0" u="none" strike="noStrike" kern="0" cap="none" spc="-20" normalizeH="0" baseline="0" noProof="0" dirty="0">
                <a:ln>
                  <a:noFill/>
                </a:ln>
                <a:solidFill>
                  <a:sysClr val="windowText" lastClr="000000"/>
                </a:solidFill>
                <a:effectLst/>
                <a:uLnTx/>
                <a:uFillTx/>
                <a:latin typeface="Arial"/>
                <a:cs typeface="Arial"/>
              </a:rPr>
              <a:t>etc.</a:t>
            </a:r>
            <a:endParaRPr kumimoji="0" sz="2400" b="0" i="0" u="none" strike="noStrike" kern="0" cap="none" spc="0" normalizeH="0" baseline="0" noProof="0" dirty="0">
              <a:ln>
                <a:noFill/>
              </a:ln>
              <a:solidFill>
                <a:sysClr val="windowText" lastClr="000000"/>
              </a:solidFill>
              <a:effectLst/>
              <a:uLnTx/>
              <a:uFillTx/>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717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2B8F1-10F6-2E7B-4D26-D720C3CA746D}"/>
              </a:ext>
            </a:extLst>
          </p:cNvPr>
          <p:cNvSpPr>
            <a:spLocks noGrp="1"/>
          </p:cNvSpPr>
          <p:nvPr>
            <p:ph type="title"/>
          </p:nvPr>
        </p:nvSpPr>
        <p:spPr/>
        <p:txBody>
          <a:bodyPr/>
          <a:lstStyle/>
          <a:p>
            <a:r>
              <a:rPr lang="en-US" dirty="0"/>
              <a:t>Scales on Material Simulations</a:t>
            </a:r>
          </a:p>
        </p:txBody>
      </p:sp>
      <p:pic>
        <p:nvPicPr>
          <p:cNvPr id="3" name="Picture 4" descr="Materials across the length scales.">
            <a:extLst>
              <a:ext uri="{FF2B5EF4-FFF2-40B4-BE49-F238E27FC236}">
                <a16:creationId xmlns:a16="http://schemas.microsoft.com/office/drawing/2014/main" id="{BC769695-AB29-9FBF-3413-546C491FD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46" y="1773716"/>
            <a:ext cx="6002754" cy="45020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ength and time-scale based computational materials design techniques. We primarily focus on the lowest two levels of the computational methodologies, DFT and MD, but we integrate with other simulation methods for specific applications.">
            <a:extLst>
              <a:ext uri="{FF2B5EF4-FFF2-40B4-BE49-F238E27FC236}">
                <a16:creationId xmlns:a16="http://schemas.microsoft.com/office/drawing/2014/main" id="{378825E9-57DC-33FD-CEA3-8AE88A8D6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2516" y="2136312"/>
            <a:ext cx="5966238" cy="377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144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4E30-01AA-5FC7-CB38-BBC1C826D7EB}"/>
              </a:ext>
            </a:extLst>
          </p:cNvPr>
          <p:cNvSpPr>
            <a:spLocks noGrp="1"/>
          </p:cNvSpPr>
          <p:nvPr>
            <p:ph type="title"/>
          </p:nvPr>
        </p:nvSpPr>
        <p:spPr>
          <a:xfrm>
            <a:off x="144137" y="122633"/>
            <a:ext cx="10515600" cy="1325563"/>
          </a:xfrm>
        </p:spPr>
        <p:txBody>
          <a:bodyPr/>
          <a:lstStyle/>
          <a:p>
            <a:r>
              <a:rPr lang="en-US" dirty="0"/>
              <a:t>Density Functional Theory</a:t>
            </a:r>
          </a:p>
        </p:txBody>
      </p:sp>
      <p:pic>
        <p:nvPicPr>
          <p:cNvPr id="2050" name="Picture 2" descr="Validation of Density Functional Theory for Materials | NIST">
            <a:extLst>
              <a:ext uri="{FF2B5EF4-FFF2-40B4-BE49-F238E27FC236}">
                <a16:creationId xmlns:a16="http://schemas.microsoft.com/office/drawing/2014/main" id="{D39742D2-1F21-6B0F-1200-776976758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0875" y="1580519"/>
            <a:ext cx="4557005" cy="42368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nsity Functional Theory | Computational Physics">
            <a:extLst>
              <a:ext uri="{FF2B5EF4-FFF2-40B4-BE49-F238E27FC236}">
                <a16:creationId xmlns:a16="http://schemas.microsoft.com/office/drawing/2014/main" id="{952C3C64-F969-EAAB-56D2-86B9D9AD1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920703"/>
            <a:ext cx="6744620" cy="10345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14 Enigmatic Facts About Schrodinger Equation - Facts.net">
            <a:extLst>
              <a:ext uri="{FF2B5EF4-FFF2-40B4-BE49-F238E27FC236}">
                <a16:creationId xmlns:a16="http://schemas.microsoft.com/office/drawing/2014/main" id="{9FA66BE9-E994-5B6B-3615-5C2FD5AD34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646" b="37349"/>
          <a:stretch/>
        </p:blipFill>
        <p:spPr bwMode="auto">
          <a:xfrm>
            <a:off x="320407" y="2125983"/>
            <a:ext cx="3927025" cy="8113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414EE0-8C1B-2B9B-7C44-4AE6CBC9BD5B}"/>
              </a:ext>
            </a:extLst>
          </p:cNvPr>
          <p:cNvSpPr txBox="1"/>
          <p:nvPr/>
        </p:nvSpPr>
        <p:spPr>
          <a:xfrm>
            <a:off x="320407" y="1580519"/>
            <a:ext cx="2257413" cy="369332"/>
          </a:xfrm>
          <a:prstGeom prst="rect">
            <a:avLst/>
          </a:prstGeom>
          <a:noFill/>
        </p:spPr>
        <p:txBody>
          <a:bodyPr wrap="none" rtlCol="0">
            <a:spAutoFit/>
          </a:bodyPr>
          <a:lstStyle/>
          <a:p>
            <a:r>
              <a:rPr lang="en-US" dirty="0"/>
              <a:t>Schrodinger Equation:</a:t>
            </a:r>
          </a:p>
        </p:txBody>
      </p:sp>
      <p:sp>
        <p:nvSpPr>
          <p:cNvPr id="4" name="TextBox 3">
            <a:extLst>
              <a:ext uri="{FF2B5EF4-FFF2-40B4-BE49-F238E27FC236}">
                <a16:creationId xmlns:a16="http://schemas.microsoft.com/office/drawing/2014/main" id="{C845A87A-5D1C-7585-F351-10F48AA2E143}"/>
              </a:ext>
            </a:extLst>
          </p:cNvPr>
          <p:cNvSpPr txBox="1"/>
          <p:nvPr/>
        </p:nvSpPr>
        <p:spPr>
          <a:xfrm>
            <a:off x="231354" y="3429000"/>
            <a:ext cx="2456378" cy="369332"/>
          </a:xfrm>
          <a:prstGeom prst="rect">
            <a:avLst/>
          </a:prstGeom>
          <a:noFill/>
        </p:spPr>
        <p:txBody>
          <a:bodyPr wrap="none" rtlCol="0">
            <a:spAutoFit/>
          </a:bodyPr>
          <a:lstStyle/>
          <a:p>
            <a:r>
              <a:rPr lang="en-US" dirty="0"/>
              <a:t>Simplification from DFT</a:t>
            </a:r>
          </a:p>
        </p:txBody>
      </p:sp>
      <p:sp>
        <p:nvSpPr>
          <p:cNvPr id="5" name="TextBox 4">
            <a:extLst>
              <a:ext uri="{FF2B5EF4-FFF2-40B4-BE49-F238E27FC236}">
                <a16:creationId xmlns:a16="http://schemas.microsoft.com/office/drawing/2014/main" id="{28CD9BFE-4ADD-5577-8883-15BD1849A63E}"/>
              </a:ext>
            </a:extLst>
          </p:cNvPr>
          <p:cNvSpPr txBox="1"/>
          <p:nvPr/>
        </p:nvSpPr>
        <p:spPr>
          <a:xfrm>
            <a:off x="455138" y="5277481"/>
            <a:ext cx="5591211" cy="1200329"/>
          </a:xfrm>
          <a:prstGeom prst="rect">
            <a:avLst/>
          </a:prstGeom>
          <a:noFill/>
        </p:spPr>
        <p:txBody>
          <a:bodyPr wrap="none" rtlCol="0">
            <a:spAutoFit/>
          </a:bodyPr>
          <a:lstStyle/>
          <a:p>
            <a:pPr marL="285750" indent="-285750">
              <a:buFont typeface="Arial" panose="020B0604020202020204" pitchFamily="34" charset="0"/>
              <a:buChar char="•"/>
            </a:pPr>
            <a:r>
              <a:rPr lang="en-US" dirty="0"/>
              <a:t>First-Principles methods. Physics-based modeling.</a:t>
            </a:r>
          </a:p>
          <a:p>
            <a:pPr marL="285750" indent="-285750">
              <a:buFont typeface="Arial" panose="020B0604020202020204" pitchFamily="34" charset="0"/>
              <a:buChar char="•"/>
            </a:pPr>
            <a:r>
              <a:rPr lang="en-US" dirty="0"/>
              <a:t>Structure and energy optimization.</a:t>
            </a:r>
          </a:p>
          <a:p>
            <a:pPr marL="285750" indent="-285750">
              <a:buFont typeface="Arial" panose="020B0604020202020204" pitchFamily="34" charset="0"/>
              <a:buChar char="•"/>
            </a:pPr>
            <a:r>
              <a:rPr lang="en-US" dirty="0"/>
              <a:t>Very good prediction of fundamental properties.</a:t>
            </a:r>
          </a:p>
          <a:p>
            <a:pPr marL="285750" indent="-285750">
              <a:buFont typeface="Arial" panose="020B0604020202020204" pitchFamily="34" charset="0"/>
              <a:buChar char="•"/>
            </a:pPr>
            <a:r>
              <a:rPr lang="en-US" dirty="0"/>
              <a:t>Computationally expensive. Simulate &lt; 100 atoms only</a:t>
            </a:r>
          </a:p>
        </p:txBody>
      </p:sp>
      <p:sp>
        <p:nvSpPr>
          <p:cNvPr id="6" name="TextBox 5">
            <a:extLst>
              <a:ext uri="{FF2B5EF4-FFF2-40B4-BE49-F238E27FC236}">
                <a16:creationId xmlns:a16="http://schemas.microsoft.com/office/drawing/2014/main" id="{237DF13B-3E19-C0A5-B7C2-2CFF80FA2C1A}"/>
              </a:ext>
            </a:extLst>
          </p:cNvPr>
          <p:cNvSpPr txBox="1"/>
          <p:nvPr/>
        </p:nvSpPr>
        <p:spPr>
          <a:xfrm>
            <a:off x="8945696" y="585359"/>
            <a:ext cx="2864385" cy="461665"/>
          </a:xfrm>
          <a:prstGeom prst="rect">
            <a:avLst/>
          </a:prstGeom>
          <a:noFill/>
        </p:spPr>
        <p:txBody>
          <a:bodyPr wrap="square" rtlCol="0">
            <a:spAutoFit/>
          </a:bodyPr>
          <a:lstStyle/>
          <a:p>
            <a:r>
              <a:rPr lang="en-US" sz="2400" dirty="0">
                <a:solidFill>
                  <a:srgbClr val="FF0000"/>
                </a:solidFill>
              </a:rPr>
              <a:t>Atomistic Simulations</a:t>
            </a:r>
          </a:p>
        </p:txBody>
      </p:sp>
    </p:spTree>
    <p:extLst>
      <p:ext uri="{BB962C8B-B14F-4D97-AF65-F5344CB8AC3E}">
        <p14:creationId xmlns:p14="http://schemas.microsoft.com/office/powerpoint/2010/main" val="1823547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WhatsApp Video 2024-08-09 at 10.22.40">
            <a:hlinkClick r:id="" action="ppaction://media"/>
            <a:extLst>
              <a:ext uri="{FF2B5EF4-FFF2-40B4-BE49-F238E27FC236}">
                <a16:creationId xmlns:a16="http://schemas.microsoft.com/office/drawing/2014/main" id="{38DC1933-C0FD-CA5F-E5C0-EF047F963C7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8481" t="11105" r="27268" b="7476"/>
          <a:stretch/>
        </p:blipFill>
        <p:spPr>
          <a:xfrm>
            <a:off x="199221" y="2060154"/>
            <a:ext cx="4765713" cy="4797846"/>
          </a:xfrm>
          <a:prstGeom prst="rect">
            <a:avLst/>
          </a:prstGeom>
        </p:spPr>
      </p:pic>
      <p:sp>
        <p:nvSpPr>
          <p:cNvPr id="2" name="Title 1">
            <a:extLst>
              <a:ext uri="{FF2B5EF4-FFF2-40B4-BE49-F238E27FC236}">
                <a16:creationId xmlns:a16="http://schemas.microsoft.com/office/drawing/2014/main" id="{C771E918-0035-23A0-0A26-AE3CD9917FF3}"/>
              </a:ext>
            </a:extLst>
          </p:cNvPr>
          <p:cNvSpPr>
            <a:spLocks noGrp="1"/>
          </p:cNvSpPr>
          <p:nvPr>
            <p:ph type="title"/>
          </p:nvPr>
        </p:nvSpPr>
        <p:spPr>
          <a:xfrm>
            <a:off x="199221" y="232922"/>
            <a:ext cx="10515600" cy="1325563"/>
          </a:xfrm>
        </p:spPr>
        <p:txBody>
          <a:bodyPr/>
          <a:lstStyle/>
          <a:p>
            <a:r>
              <a:rPr lang="en-US" dirty="0"/>
              <a:t>Molecular Dynamics</a:t>
            </a:r>
          </a:p>
        </p:txBody>
      </p:sp>
      <p:sp>
        <p:nvSpPr>
          <p:cNvPr id="3" name="TextBox 2">
            <a:extLst>
              <a:ext uri="{FF2B5EF4-FFF2-40B4-BE49-F238E27FC236}">
                <a16:creationId xmlns:a16="http://schemas.microsoft.com/office/drawing/2014/main" id="{EEAB2549-4185-1B11-7F4A-B688A0F4F83B}"/>
              </a:ext>
            </a:extLst>
          </p:cNvPr>
          <p:cNvSpPr txBox="1"/>
          <p:nvPr/>
        </p:nvSpPr>
        <p:spPr>
          <a:xfrm>
            <a:off x="8897039" y="171368"/>
            <a:ext cx="2875402" cy="461665"/>
          </a:xfrm>
          <a:prstGeom prst="rect">
            <a:avLst/>
          </a:prstGeom>
          <a:noFill/>
        </p:spPr>
        <p:txBody>
          <a:bodyPr wrap="square" rtlCol="0">
            <a:spAutoFit/>
          </a:bodyPr>
          <a:lstStyle/>
          <a:p>
            <a:r>
              <a:rPr lang="en-US" sz="2400" dirty="0">
                <a:solidFill>
                  <a:srgbClr val="FF0000"/>
                </a:solidFill>
              </a:rPr>
              <a:t>Atomistic Simulations</a:t>
            </a:r>
          </a:p>
        </p:txBody>
      </p:sp>
      <p:pic>
        <p:nvPicPr>
          <p:cNvPr id="1026" name="Picture 2" descr="Metals 10 01660 g001 550">
            <a:extLst>
              <a:ext uri="{FF2B5EF4-FFF2-40B4-BE49-F238E27FC236}">
                <a16:creationId xmlns:a16="http://schemas.microsoft.com/office/drawing/2014/main" id="{23BA7557-EAF0-D3AA-E8BE-C1653277C0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5665" y="1620039"/>
            <a:ext cx="5183742" cy="51080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DE2DCC-9AEA-4B1B-6BA8-EE1E31669169}"/>
              </a:ext>
            </a:extLst>
          </p:cNvPr>
          <p:cNvSpPr txBox="1"/>
          <p:nvPr/>
        </p:nvSpPr>
        <p:spPr>
          <a:xfrm>
            <a:off x="2855778" y="1494002"/>
            <a:ext cx="1010213" cy="461665"/>
          </a:xfrm>
          <a:prstGeom prst="rect">
            <a:avLst/>
          </a:prstGeom>
          <a:noFill/>
        </p:spPr>
        <p:txBody>
          <a:bodyPr wrap="none" rtlCol="0">
            <a:spAutoFit/>
          </a:bodyPr>
          <a:lstStyle/>
          <a:p>
            <a:r>
              <a:rPr lang="en-US" sz="2400" dirty="0"/>
              <a:t>F = ma</a:t>
            </a:r>
          </a:p>
        </p:txBody>
      </p:sp>
      <p:sp>
        <p:nvSpPr>
          <p:cNvPr id="5" name="TextBox 4">
            <a:extLst>
              <a:ext uri="{FF2B5EF4-FFF2-40B4-BE49-F238E27FC236}">
                <a16:creationId xmlns:a16="http://schemas.microsoft.com/office/drawing/2014/main" id="{469822A0-CB10-FC75-75F0-AF2307C7B795}"/>
              </a:ext>
            </a:extLst>
          </p:cNvPr>
          <p:cNvSpPr txBox="1"/>
          <p:nvPr/>
        </p:nvSpPr>
        <p:spPr>
          <a:xfrm>
            <a:off x="454316" y="1521851"/>
            <a:ext cx="2262414" cy="369332"/>
          </a:xfrm>
          <a:prstGeom prst="rect">
            <a:avLst/>
          </a:prstGeom>
          <a:noFill/>
        </p:spPr>
        <p:txBody>
          <a:bodyPr wrap="none" rtlCol="0">
            <a:spAutoFit/>
          </a:bodyPr>
          <a:lstStyle/>
          <a:p>
            <a:r>
              <a:rPr lang="en-US" dirty="0"/>
              <a:t>Newtonian mechanics</a:t>
            </a:r>
          </a:p>
        </p:txBody>
      </p:sp>
      <p:sp>
        <p:nvSpPr>
          <p:cNvPr id="6" name="TextBox 5">
            <a:extLst>
              <a:ext uri="{FF2B5EF4-FFF2-40B4-BE49-F238E27FC236}">
                <a16:creationId xmlns:a16="http://schemas.microsoft.com/office/drawing/2014/main" id="{D1F06DB3-6049-7F65-9CBC-DD9F19AADF96}"/>
              </a:ext>
            </a:extLst>
          </p:cNvPr>
          <p:cNvSpPr txBox="1"/>
          <p:nvPr/>
        </p:nvSpPr>
        <p:spPr>
          <a:xfrm>
            <a:off x="4978094" y="6255746"/>
            <a:ext cx="3602396" cy="369332"/>
          </a:xfrm>
          <a:prstGeom prst="rect">
            <a:avLst/>
          </a:prstGeom>
          <a:noFill/>
        </p:spPr>
        <p:txBody>
          <a:bodyPr wrap="none" rtlCol="0">
            <a:spAutoFit/>
          </a:bodyPr>
          <a:lstStyle/>
          <a:p>
            <a:r>
              <a:rPr lang="en-US" dirty="0"/>
              <a:t>Simulate millions of atoms at a time.</a:t>
            </a:r>
          </a:p>
        </p:txBody>
      </p:sp>
      <p:sp>
        <p:nvSpPr>
          <p:cNvPr id="9" name="TextBox 8">
            <a:extLst>
              <a:ext uri="{FF2B5EF4-FFF2-40B4-BE49-F238E27FC236}">
                <a16:creationId xmlns:a16="http://schemas.microsoft.com/office/drawing/2014/main" id="{0CD843F6-CBBB-7700-A5C8-500EEB4A9292}"/>
              </a:ext>
            </a:extLst>
          </p:cNvPr>
          <p:cNvSpPr txBox="1"/>
          <p:nvPr/>
        </p:nvSpPr>
        <p:spPr>
          <a:xfrm>
            <a:off x="4005039" y="1166222"/>
            <a:ext cx="2224520" cy="369332"/>
          </a:xfrm>
          <a:prstGeom prst="rect">
            <a:avLst/>
          </a:prstGeom>
          <a:noFill/>
        </p:spPr>
        <p:txBody>
          <a:bodyPr wrap="none" rtlCol="0">
            <a:spAutoFit/>
          </a:bodyPr>
          <a:lstStyle/>
          <a:p>
            <a:r>
              <a:rPr lang="en-US" dirty="0"/>
              <a:t>Inter atomic potential</a:t>
            </a:r>
          </a:p>
        </p:txBody>
      </p:sp>
      <p:cxnSp>
        <p:nvCxnSpPr>
          <p:cNvPr id="11" name="Straight Arrow Connector 10">
            <a:extLst>
              <a:ext uri="{FF2B5EF4-FFF2-40B4-BE49-F238E27FC236}">
                <a16:creationId xmlns:a16="http://schemas.microsoft.com/office/drawing/2014/main" id="{9BF88B4A-9F79-3C60-27CA-B57086759D57}"/>
              </a:ext>
            </a:extLst>
          </p:cNvPr>
          <p:cNvCxnSpPr>
            <a:cxnSpLocks/>
          </p:cNvCxnSpPr>
          <p:nvPr/>
        </p:nvCxnSpPr>
        <p:spPr>
          <a:xfrm flipH="1">
            <a:off x="3071640" y="1369205"/>
            <a:ext cx="794351" cy="218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24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280EA-65DD-3AE3-F756-093991589520}"/>
              </a:ext>
            </a:extLst>
          </p:cNvPr>
          <p:cNvSpPr>
            <a:spLocks noGrp="1"/>
          </p:cNvSpPr>
          <p:nvPr>
            <p:ph type="title"/>
          </p:nvPr>
        </p:nvSpPr>
        <p:spPr/>
        <p:txBody>
          <a:bodyPr/>
          <a:lstStyle/>
          <a:p>
            <a:r>
              <a:rPr lang="en-US" dirty="0"/>
              <a:t>Kinetic Monte Carlo</a:t>
            </a:r>
          </a:p>
        </p:txBody>
      </p:sp>
      <p:sp>
        <p:nvSpPr>
          <p:cNvPr id="3" name="TextBox 2">
            <a:extLst>
              <a:ext uri="{FF2B5EF4-FFF2-40B4-BE49-F238E27FC236}">
                <a16:creationId xmlns:a16="http://schemas.microsoft.com/office/drawing/2014/main" id="{11182030-7F6C-97A8-848D-DE678074236C}"/>
              </a:ext>
            </a:extLst>
          </p:cNvPr>
          <p:cNvSpPr txBox="1"/>
          <p:nvPr/>
        </p:nvSpPr>
        <p:spPr>
          <a:xfrm>
            <a:off x="8897039" y="171368"/>
            <a:ext cx="2875402" cy="461665"/>
          </a:xfrm>
          <a:prstGeom prst="rect">
            <a:avLst/>
          </a:prstGeom>
          <a:noFill/>
        </p:spPr>
        <p:txBody>
          <a:bodyPr wrap="square" rtlCol="0">
            <a:spAutoFit/>
          </a:bodyPr>
          <a:lstStyle/>
          <a:p>
            <a:r>
              <a:rPr lang="en-US" sz="2400" dirty="0">
                <a:solidFill>
                  <a:srgbClr val="FF0000"/>
                </a:solidFill>
              </a:rPr>
              <a:t>Atomistic Simulations</a:t>
            </a:r>
          </a:p>
        </p:txBody>
      </p:sp>
      <p:sp>
        <p:nvSpPr>
          <p:cNvPr id="4" name="TextBox 3">
            <a:extLst>
              <a:ext uri="{FF2B5EF4-FFF2-40B4-BE49-F238E27FC236}">
                <a16:creationId xmlns:a16="http://schemas.microsoft.com/office/drawing/2014/main" id="{6050B456-76A3-51A0-E7AE-A32D8458385D}"/>
              </a:ext>
            </a:extLst>
          </p:cNvPr>
          <p:cNvSpPr txBox="1"/>
          <p:nvPr/>
        </p:nvSpPr>
        <p:spPr>
          <a:xfrm>
            <a:off x="495759" y="1884445"/>
            <a:ext cx="7327775" cy="646331"/>
          </a:xfrm>
          <a:prstGeom prst="rect">
            <a:avLst/>
          </a:prstGeom>
          <a:noFill/>
        </p:spPr>
        <p:txBody>
          <a:bodyPr wrap="none" rtlCol="0">
            <a:spAutoFit/>
          </a:bodyPr>
          <a:lstStyle/>
          <a:p>
            <a:pPr marL="285750" indent="-285750">
              <a:buFont typeface="Arial" panose="020B0604020202020204" pitchFamily="34" charset="0"/>
              <a:buChar char="•"/>
            </a:pPr>
            <a:r>
              <a:rPr lang="en-US" dirty="0"/>
              <a:t>Used to understand the time evolution of the various processes in nature</a:t>
            </a:r>
          </a:p>
          <a:p>
            <a:pPr marL="285750" indent="-285750">
              <a:buFont typeface="Arial" panose="020B0604020202020204" pitchFamily="34" charset="0"/>
              <a:buChar char="•"/>
            </a:pPr>
            <a:r>
              <a:rPr lang="en-US" dirty="0"/>
              <a:t>Very useful to simulate processes like diffusion</a:t>
            </a:r>
          </a:p>
        </p:txBody>
      </p:sp>
      <p:pic>
        <p:nvPicPr>
          <p:cNvPr id="2050" name="Picture 2" descr="Transfer rates between one initial and four final states">
            <a:extLst>
              <a:ext uri="{FF2B5EF4-FFF2-40B4-BE49-F238E27FC236}">
                <a16:creationId xmlns:a16="http://schemas.microsoft.com/office/drawing/2014/main" id="{965A3450-9474-066D-06A0-67DCF2D9E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0740" y="1282700"/>
            <a:ext cx="3048000" cy="21463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6A5120C-11FD-D604-1E6A-9ABA575B2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38" y="3429000"/>
            <a:ext cx="7066520" cy="33034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5B6600F-37A5-BC10-6725-A2AD2D337B19}"/>
              </a:ext>
            </a:extLst>
          </p:cNvPr>
          <p:cNvPicPr>
            <a:picLocks noChangeAspect="1"/>
          </p:cNvPicPr>
          <p:nvPr/>
        </p:nvPicPr>
        <p:blipFill>
          <a:blip r:embed="rId4"/>
          <a:stretch>
            <a:fillRect/>
          </a:stretch>
        </p:blipFill>
        <p:spPr>
          <a:xfrm>
            <a:off x="7823534" y="4078667"/>
            <a:ext cx="4375151" cy="1758434"/>
          </a:xfrm>
          <a:prstGeom prst="rect">
            <a:avLst/>
          </a:prstGeom>
        </p:spPr>
      </p:pic>
    </p:spTree>
    <p:extLst>
      <p:ext uri="{BB962C8B-B14F-4D97-AF65-F5344CB8AC3E}">
        <p14:creationId xmlns:p14="http://schemas.microsoft.com/office/powerpoint/2010/main" val="1191022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E55-4818-83E7-85AC-D4C9B5F00040}"/>
              </a:ext>
            </a:extLst>
          </p:cNvPr>
          <p:cNvSpPr>
            <a:spLocks noGrp="1"/>
          </p:cNvSpPr>
          <p:nvPr>
            <p:ph type="title"/>
          </p:nvPr>
        </p:nvSpPr>
        <p:spPr>
          <a:xfrm>
            <a:off x="441593" y="343091"/>
            <a:ext cx="10515600" cy="1325563"/>
          </a:xfrm>
        </p:spPr>
        <p:txBody>
          <a:bodyPr/>
          <a:lstStyle/>
          <a:p>
            <a:r>
              <a:rPr lang="en-US" dirty="0"/>
              <a:t>Phase field simulations</a:t>
            </a:r>
          </a:p>
        </p:txBody>
      </p:sp>
      <p:pic>
        <p:nvPicPr>
          <p:cNvPr id="3" name="Online Media 2" descr="Phase Field Modeling of Dendrite Growth of pure Ni in Comsol">
            <a:hlinkClick r:id="" action="ppaction://media"/>
            <a:extLst>
              <a:ext uri="{FF2B5EF4-FFF2-40B4-BE49-F238E27FC236}">
                <a16:creationId xmlns:a16="http://schemas.microsoft.com/office/drawing/2014/main" id="{07FD3499-4C1F-CA4D-9B61-262D79E9089B}"/>
              </a:ext>
            </a:extLst>
          </p:cNvPr>
          <p:cNvPicPr>
            <a:picLocks noRot="1" noChangeAspect="1"/>
          </p:cNvPicPr>
          <p:nvPr>
            <a:videoFile r:link="rId1"/>
          </p:nvPr>
        </p:nvPicPr>
        <p:blipFill>
          <a:blip r:embed="rId3"/>
          <a:stretch>
            <a:fillRect/>
          </a:stretch>
        </p:blipFill>
        <p:spPr>
          <a:xfrm>
            <a:off x="5807981" y="2071171"/>
            <a:ext cx="6115943" cy="4586957"/>
          </a:xfrm>
          <a:prstGeom prst="rect">
            <a:avLst/>
          </a:prstGeom>
        </p:spPr>
      </p:pic>
      <p:sp>
        <p:nvSpPr>
          <p:cNvPr id="4" name="TextBox 3">
            <a:extLst>
              <a:ext uri="{FF2B5EF4-FFF2-40B4-BE49-F238E27FC236}">
                <a16:creationId xmlns:a16="http://schemas.microsoft.com/office/drawing/2014/main" id="{EC3475F7-12F2-C960-A3A4-7D3C2F6CEC48}"/>
              </a:ext>
            </a:extLst>
          </p:cNvPr>
          <p:cNvSpPr txBox="1"/>
          <p:nvPr/>
        </p:nvSpPr>
        <p:spPr>
          <a:xfrm>
            <a:off x="441593" y="1591603"/>
            <a:ext cx="6141168" cy="369332"/>
          </a:xfrm>
          <a:prstGeom prst="rect">
            <a:avLst/>
          </a:prstGeom>
          <a:noFill/>
        </p:spPr>
        <p:txBody>
          <a:bodyPr wrap="none" rtlCol="0">
            <a:spAutoFit/>
          </a:bodyPr>
          <a:lstStyle/>
          <a:p>
            <a:pPr marL="285750" indent="-285750">
              <a:buFont typeface="Arial" panose="020B0604020202020204" pitchFamily="34" charset="0"/>
              <a:buChar char="•"/>
            </a:pPr>
            <a:r>
              <a:rPr lang="en-US" dirty="0"/>
              <a:t>Model evolution of microstructure under various conditions.</a:t>
            </a:r>
          </a:p>
        </p:txBody>
      </p:sp>
      <p:pic>
        <p:nvPicPr>
          <p:cNvPr id="4102" name="Picture 6" descr="Phase field model][KKS Model][About Residual Calculation]">
            <a:extLst>
              <a:ext uri="{FF2B5EF4-FFF2-40B4-BE49-F238E27FC236}">
                <a16:creationId xmlns:a16="http://schemas.microsoft.com/office/drawing/2014/main" id="{02E6E87F-CC06-AF18-4E89-5C2AE6CF96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8968" b="41365"/>
          <a:stretch/>
        </p:blipFill>
        <p:spPr bwMode="auto">
          <a:xfrm>
            <a:off x="102033" y="2532110"/>
            <a:ext cx="5597360" cy="36650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A7F70F7-7667-F25D-AFB7-386BB9D6DFBB}"/>
              </a:ext>
            </a:extLst>
          </p:cNvPr>
          <p:cNvSpPr txBox="1"/>
          <p:nvPr/>
        </p:nvSpPr>
        <p:spPr>
          <a:xfrm>
            <a:off x="8897038" y="171368"/>
            <a:ext cx="3294961" cy="461665"/>
          </a:xfrm>
          <a:prstGeom prst="rect">
            <a:avLst/>
          </a:prstGeom>
          <a:noFill/>
        </p:spPr>
        <p:txBody>
          <a:bodyPr wrap="square" rtlCol="0">
            <a:spAutoFit/>
          </a:bodyPr>
          <a:lstStyle/>
          <a:p>
            <a:r>
              <a:rPr lang="en-US" sz="2400" dirty="0">
                <a:solidFill>
                  <a:srgbClr val="FF0000"/>
                </a:solidFill>
              </a:rPr>
              <a:t>Mesoscale simulations </a:t>
            </a:r>
          </a:p>
        </p:txBody>
      </p:sp>
    </p:spTree>
    <p:extLst>
      <p:ext uri="{BB962C8B-B14F-4D97-AF65-F5344CB8AC3E}">
        <p14:creationId xmlns:p14="http://schemas.microsoft.com/office/powerpoint/2010/main" val="153350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0F1FC-315D-EF7C-F6D4-4D98D8A338AF}"/>
              </a:ext>
            </a:extLst>
          </p:cNvPr>
          <p:cNvSpPr>
            <a:spLocks noGrp="1"/>
          </p:cNvSpPr>
          <p:nvPr>
            <p:ph type="title"/>
          </p:nvPr>
        </p:nvSpPr>
        <p:spPr/>
        <p:txBody>
          <a:bodyPr/>
          <a:lstStyle/>
          <a:p>
            <a:r>
              <a:rPr lang="en-US" dirty="0"/>
              <a:t>Crystal Plasticity</a:t>
            </a:r>
          </a:p>
        </p:txBody>
      </p:sp>
      <p:sp>
        <p:nvSpPr>
          <p:cNvPr id="3" name="TextBox 2">
            <a:extLst>
              <a:ext uri="{FF2B5EF4-FFF2-40B4-BE49-F238E27FC236}">
                <a16:creationId xmlns:a16="http://schemas.microsoft.com/office/drawing/2014/main" id="{B05573E7-9F04-D01C-BA80-1EA396F102D3}"/>
              </a:ext>
            </a:extLst>
          </p:cNvPr>
          <p:cNvSpPr txBox="1"/>
          <p:nvPr/>
        </p:nvSpPr>
        <p:spPr>
          <a:xfrm>
            <a:off x="8897038" y="171368"/>
            <a:ext cx="3294961" cy="461665"/>
          </a:xfrm>
          <a:prstGeom prst="rect">
            <a:avLst/>
          </a:prstGeom>
          <a:noFill/>
        </p:spPr>
        <p:txBody>
          <a:bodyPr wrap="square" rtlCol="0">
            <a:spAutoFit/>
          </a:bodyPr>
          <a:lstStyle/>
          <a:p>
            <a:r>
              <a:rPr lang="en-US" sz="2400" dirty="0">
                <a:solidFill>
                  <a:srgbClr val="FF0000"/>
                </a:solidFill>
              </a:rPr>
              <a:t>Mesoscale simulations </a:t>
            </a:r>
          </a:p>
        </p:txBody>
      </p:sp>
      <p:sp>
        <p:nvSpPr>
          <p:cNvPr id="4" name="TextBox 3">
            <a:extLst>
              <a:ext uri="{FF2B5EF4-FFF2-40B4-BE49-F238E27FC236}">
                <a16:creationId xmlns:a16="http://schemas.microsoft.com/office/drawing/2014/main" id="{C88977F6-6E84-4BB6-E4A8-D344681C1CAE}"/>
              </a:ext>
            </a:extLst>
          </p:cNvPr>
          <p:cNvSpPr txBox="1"/>
          <p:nvPr/>
        </p:nvSpPr>
        <p:spPr>
          <a:xfrm>
            <a:off x="583895" y="1699779"/>
            <a:ext cx="6814558" cy="646331"/>
          </a:xfrm>
          <a:prstGeom prst="rect">
            <a:avLst/>
          </a:prstGeom>
          <a:noFill/>
        </p:spPr>
        <p:txBody>
          <a:bodyPr wrap="none" rtlCol="0">
            <a:spAutoFit/>
          </a:bodyPr>
          <a:lstStyle/>
          <a:p>
            <a:pPr marL="285750" indent="-285750">
              <a:buFont typeface="Arial" panose="020B0604020202020204" pitchFamily="34" charset="0"/>
              <a:buChar char="•"/>
            </a:pPr>
            <a:r>
              <a:rPr lang="en-US" dirty="0"/>
              <a:t>Model the deformation of materials under stress/strain.</a:t>
            </a:r>
          </a:p>
          <a:p>
            <a:pPr marL="285750" indent="-285750">
              <a:buFont typeface="Arial" panose="020B0604020202020204" pitchFamily="34" charset="0"/>
              <a:buChar char="•"/>
            </a:pPr>
            <a:r>
              <a:rPr lang="en-US" dirty="0"/>
              <a:t>Uses the mechanical properties of materials to predict deformation</a:t>
            </a:r>
          </a:p>
        </p:txBody>
      </p:sp>
      <p:pic>
        <p:nvPicPr>
          <p:cNvPr id="5122" name="Picture 2">
            <a:extLst>
              <a:ext uri="{FF2B5EF4-FFF2-40B4-BE49-F238E27FC236}">
                <a16:creationId xmlns:a16="http://schemas.microsoft.com/office/drawing/2014/main" id="{B218AD89-FCD1-EEFA-52C3-AA6A8BC4D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895" y="2855918"/>
            <a:ext cx="4724400" cy="35433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7FAAA1C-27D1-26EA-095C-58FB8682D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486" y="2457245"/>
            <a:ext cx="5787528" cy="43406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1652C36-82E8-58C5-BBFF-A1FD745295DA}"/>
              </a:ext>
            </a:extLst>
          </p:cNvPr>
          <p:cNvSpPr txBox="1"/>
          <p:nvPr/>
        </p:nvSpPr>
        <p:spPr>
          <a:xfrm>
            <a:off x="7502487" y="1030258"/>
            <a:ext cx="4585294" cy="369332"/>
          </a:xfrm>
          <a:prstGeom prst="rect">
            <a:avLst/>
          </a:prstGeom>
          <a:noFill/>
        </p:spPr>
        <p:txBody>
          <a:bodyPr wrap="none" rtlCol="0">
            <a:spAutoFit/>
          </a:bodyPr>
          <a:lstStyle/>
          <a:p>
            <a:r>
              <a:rPr lang="en-US" dirty="0"/>
              <a:t>Model developed using Finite element method</a:t>
            </a:r>
          </a:p>
        </p:txBody>
      </p:sp>
    </p:spTree>
    <p:extLst>
      <p:ext uri="{BB962C8B-B14F-4D97-AF65-F5344CB8AC3E}">
        <p14:creationId xmlns:p14="http://schemas.microsoft.com/office/powerpoint/2010/main" val="3282766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2CB9D-3C83-2885-113C-B4D7437AED1E}"/>
              </a:ext>
            </a:extLst>
          </p:cNvPr>
          <p:cNvSpPr>
            <a:spLocks noGrp="1"/>
          </p:cNvSpPr>
          <p:nvPr>
            <p:ph type="title"/>
          </p:nvPr>
        </p:nvSpPr>
        <p:spPr>
          <a:xfrm>
            <a:off x="441592" y="235561"/>
            <a:ext cx="10515600" cy="1325563"/>
          </a:xfrm>
        </p:spPr>
        <p:txBody>
          <a:bodyPr/>
          <a:lstStyle/>
          <a:p>
            <a:r>
              <a:rPr lang="en-US" dirty="0"/>
              <a:t>Dislocation dynamics</a:t>
            </a:r>
          </a:p>
        </p:txBody>
      </p:sp>
      <p:pic>
        <p:nvPicPr>
          <p:cNvPr id="3074" name="Picture 2" descr="bending, Dislocation dynamics, discrete dislocation dynamics, paradis, mechanics, creep, dislocation mechanics, superalloy, channel, glide, node, junction, reaction">
            <a:extLst>
              <a:ext uri="{FF2B5EF4-FFF2-40B4-BE49-F238E27FC236}">
                <a16:creationId xmlns:a16="http://schemas.microsoft.com/office/drawing/2014/main" id="{6EB3FFC3-85C7-EC03-9A46-5705E9FAA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35793"/>
            <a:ext cx="3873577" cy="35866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9B96742-349E-CADB-450C-ABCE8E2ECA2E}"/>
              </a:ext>
            </a:extLst>
          </p:cNvPr>
          <p:cNvSpPr txBox="1"/>
          <p:nvPr/>
        </p:nvSpPr>
        <p:spPr>
          <a:xfrm>
            <a:off x="8897038" y="171368"/>
            <a:ext cx="3294961" cy="461665"/>
          </a:xfrm>
          <a:prstGeom prst="rect">
            <a:avLst/>
          </a:prstGeom>
          <a:noFill/>
        </p:spPr>
        <p:txBody>
          <a:bodyPr wrap="square" rtlCol="0">
            <a:spAutoFit/>
          </a:bodyPr>
          <a:lstStyle/>
          <a:p>
            <a:r>
              <a:rPr lang="en-US" sz="2400" dirty="0">
                <a:solidFill>
                  <a:srgbClr val="FF0000"/>
                </a:solidFill>
              </a:rPr>
              <a:t>Mesoscale simulations </a:t>
            </a:r>
          </a:p>
        </p:txBody>
      </p:sp>
      <p:pic>
        <p:nvPicPr>
          <p:cNvPr id="3076" name="Picture 4" descr="DDD, Dislocation dynamics, discrete dislocation dynamics, paradis, mechanics, creep, dislocation mechanics, superalloy, channel, glide, node, junction, reaction">
            <a:extLst>
              <a:ext uri="{FF2B5EF4-FFF2-40B4-BE49-F238E27FC236}">
                <a16:creationId xmlns:a16="http://schemas.microsoft.com/office/drawing/2014/main" id="{6418792A-5CD4-F660-3084-BD040424A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189" y="3002939"/>
            <a:ext cx="3695700" cy="3619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D7D3F43-9069-AFCC-F30E-AC2AD9BA2B1E}"/>
              </a:ext>
            </a:extLst>
          </p:cNvPr>
          <p:cNvPicPr>
            <a:picLocks noChangeAspect="1"/>
          </p:cNvPicPr>
          <p:nvPr/>
        </p:nvPicPr>
        <p:blipFill>
          <a:blip r:embed="rId4"/>
          <a:stretch>
            <a:fillRect/>
          </a:stretch>
        </p:blipFill>
        <p:spPr>
          <a:xfrm>
            <a:off x="3378277" y="2110581"/>
            <a:ext cx="2667000" cy="431800"/>
          </a:xfrm>
          <a:prstGeom prst="rect">
            <a:avLst/>
          </a:prstGeom>
        </p:spPr>
      </p:pic>
      <p:sp>
        <p:nvSpPr>
          <p:cNvPr id="6" name="TextBox 5">
            <a:extLst>
              <a:ext uri="{FF2B5EF4-FFF2-40B4-BE49-F238E27FC236}">
                <a16:creationId xmlns:a16="http://schemas.microsoft.com/office/drawing/2014/main" id="{84EBCE10-0691-0906-5DA6-B9E3F968848E}"/>
              </a:ext>
            </a:extLst>
          </p:cNvPr>
          <p:cNvSpPr txBox="1"/>
          <p:nvPr/>
        </p:nvSpPr>
        <p:spPr>
          <a:xfrm>
            <a:off x="441592" y="1376458"/>
            <a:ext cx="6972871" cy="369332"/>
          </a:xfrm>
          <a:prstGeom prst="rect">
            <a:avLst/>
          </a:prstGeom>
          <a:noFill/>
        </p:spPr>
        <p:txBody>
          <a:bodyPr wrap="none" rtlCol="0">
            <a:spAutoFit/>
          </a:bodyPr>
          <a:lstStyle/>
          <a:p>
            <a:pPr marL="285750" indent="-285750">
              <a:buFont typeface="Arial" panose="020B0604020202020204" pitchFamily="34" charset="0"/>
              <a:buChar char="•"/>
            </a:pPr>
            <a:r>
              <a:rPr lang="en-US" dirty="0"/>
              <a:t>Model the motion of the dislocation to predict mechanical properties</a:t>
            </a:r>
          </a:p>
        </p:txBody>
      </p:sp>
      <p:pic>
        <p:nvPicPr>
          <p:cNvPr id="7" name="Picture 6">
            <a:extLst>
              <a:ext uri="{FF2B5EF4-FFF2-40B4-BE49-F238E27FC236}">
                <a16:creationId xmlns:a16="http://schemas.microsoft.com/office/drawing/2014/main" id="{A7AD6626-09A8-9D47-FDE9-933505997DB8}"/>
              </a:ext>
            </a:extLst>
          </p:cNvPr>
          <p:cNvPicPr>
            <a:picLocks noChangeAspect="1"/>
          </p:cNvPicPr>
          <p:nvPr/>
        </p:nvPicPr>
        <p:blipFill>
          <a:blip r:embed="rId5"/>
          <a:stretch>
            <a:fillRect/>
          </a:stretch>
        </p:blipFill>
        <p:spPr>
          <a:xfrm>
            <a:off x="6892810" y="2021681"/>
            <a:ext cx="1358900" cy="520700"/>
          </a:xfrm>
          <a:prstGeom prst="rect">
            <a:avLst/>
          </a:prstGeom>
        </p:spPr>
      </p:pic>
    </p:spTree>
    <p:extLst>
      <p:ext uri="{BB962C8B-B14F-4D97-AF65-F5344CB8AC3E}">
        <p14:creationId xmlns:p14="http://schemas.microsoft.com/office/powerpoint/2010/main" val="1903577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8821</TotalTime>
  <Words>719</Words>
  <Application>Microsoft Macintosh PowerPoint</Application>
  <PresentationFormat>Widescreen</PresentationFormat>
  <Paragraphs>96</Paragraphs>
  <Slides>22</Slides>
  <Notes>1</Notes>
  <HiddenSlides>0</HiddenSlides>
  <MMClips>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Calibri</vt:lpstr>
      <vt:lpstr>Calibri Light</vt:lpstr>
      <vt:lpstr>STIX Two Math</vt:lpstr>
      <vt:lpstr>Times New Roman</vt:lpstr>
      <vt:lpstr>Wingdings</vt:lpstr>
      <vt:lpstr>Office Theme</vt:lpstr>
      <vt:lpstr>1_Office Theme</vt:lpstr>
      <vt:lpstr>MLL213: Materials Modelling</vt:lpstr>
      <vt:lpstr>Why should we care for computations</vt:lpstr>
      <vt:lpstr>Scales on Material Simulations</vt:lpstr>
      <vt:lpstr>Density Functional Theory</vt:lpstr>
      <vt:lpstr>Molecular Dynamics</vt:lpstr>
      <vt:lpstr>Kinetic Monte Carlo</vt:lpstr>
      <vt:lpstr>Phase field simulations</vt:lpstr>
      <vt:lpstr>Crystal Plasticity</vt:lpstr>
      <vt:lpstr>Dislocation dynamics</vt:lpstr>
      <vt:lpstr>Finite Element modeling</vt:lpstr>
      <vt:lpstr>Thermodynamic modeling</vt:lpstr>
      <vt:lpstr>Materials Informatics</vt:lpstr>
      <vt:lpstr>Interatomic Potentials</vt:lpstr>
      <vt:lpstr>Interactions between atoms</vt:lpstr>
      <vt:lpstr>Central-Force potentials</vt:lpstr>
      <vt:lpstr>Lennard-Jones (LJ) pair potential</vt:lpstr>
      <vt:lpstr>Mie Potential</vt:lpstr>
      <vt:lpstr>Other potentials</vt:lpstr>
      <vt:lpstr>Other potentials</vt:lpstr>
      <vt:lpstr>Summary of Central force potentials</vt:lpstr>
      <vt:lpstr>Advantages &amp; disadvantages of CFP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MLL730: Diffusion and Kinetics</dc:title>
  <dc:creator>Gunda, Naga Sri Harsha</dc:creator>
  <cp:lastModifiedBy>Gunda Naga Sri Harsha</cp:lastModifiedBy>
  <cp:revision>64</cp:revision>
  <dcterms:created xsi:type="dcterms:W3CDTF">2024-01-03T03:25:03Z</dcterms:created>
  <dcterms:modified xsi:type="dcterms:W3CDTF">2025-07-31T05:29:36Z</dcterms:modified>
</cp:coreProperties>
</file>